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modernComment_2A8_C59C28D5.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4"/>
  </p:sldMasterIdLst>
  <p:notesMasterIdLst>
    <p:notesMasterId r:id="rId32"/>
  </p:notesMasterIdLst>
  <p:sldIdLst>
    <p:sldId id="309" r:id="rId5"/>
    <p:sldId id="667" r:id="rId6"/>
    <p:sldId id="692" r:id="rId7"/>
    <p:sldId id="685" r:id="rId8"/>
    <p:sldId id="672" r:id="rId9"/>
    <p:sldId id="673" r:id="rId10"/>
    <p:sldId id="669" r:id="rId11"/>
    <p:sldId id="674" r:id="rId12"/>
    <p:sldId id="678" r:id="rId13"/>
    <p:sldId id="676" r:id="rId14"/>
    <p:sldId id="687" r:id="rId15"/>
    <p:sldId id="688" r:id="rId16"/>
    <p:sldId id="689" r:id="rId17"/>
    <p:sldId id="690" r:id="rId18"/>
    <p:sldId id="686" r:id="rId19"/>
    <p:sldId id="693" r:id="rId20"/>
    <p:sldId id="694" r:id="rId21"/>
    <p:sldId id="695" r:id="rId22"/>
    <p:sldId id="696" r:id="rId23"/>
    <p:sldId id="679" r:id="rId24"/>
    <p:sldId id="680" r:id="rId25"/>
    <p:sldId id="681" r:id="rId26"/>
    <p:sldId id="682" r:id="rId27"/>
    <p:sldId id="683" r:id="rId28"/>
    <p:sldId id="684" r:id="rId29"/>
    <p:sldId id="675" r:id="rId30"/>
    <p:sldId id="691"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9AEC977-D40A-FF43-2902-8100CFDFFD15}" name="Kimberly Howard" initials="KH" userId="S::kimberly.howard@cityofchicago.org::1f1167fa-30d4-402a-a271-4c44c506900c" providerId="AD"/>
  <p188:author id="{16080AC5-A0E1-EC13-55F7-4DD2108E8365}" name="Sarah Valek" initials="SV" userId="S::sarah.valek@cityofchicago.org::00aae04d-7dd5-4000-af70-01770a8ef56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Kimberly Howard" initials="KH" lastIdx="12" clrIdx="0"/>
  <p:cmAuthor id="2" name="Howard, Kimberly" initials="KH"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B6E6"/>
    <a:srgbClr val="FF26C9"/>
    <a:srgbClr val="005899"/>
    <a:srgbClr val="E40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5D25AB-D057-444E-9196-E6760A1E8E69}" v="12" dt="2022-03-10T15:05:05.282"/>
    <p1510:client id="{465B07D1-DD64-34D1-ED0D-06335104FEC4}" v="24" dt="2022-03-04T19:09:13.830"/>
    <p1510:client id="{51EB4704-7B76-E188-371D-3554E5A1B4BA}" v="188" dt="2022-03-11T20:52:05.938"/>
    <p1510:client id="{672B0546-8818-4EA3-B79D-E35D8FE465A5}" v="758" dt="2022-03-04T22:23:37.236"/>
    <p1510:client id="{6F57312F-2B17-6473-AD8F-D5B9742C9B3D}" v="288" dt="2022-03-03T21:32:59.996"/>
    <p1510:client id="{8D7D0803-587E-B396-465A-9D5F08B4EACA}" v="23" dt="2022-03-11T23:35:32.200"/>
    <p1510:client id="{971400F1-12E9-423E-AD4A-3726C89F6A2B}" v="614" dt="2022-03-09T20:20:35.556"/>
    <p1510:client id="{B60EE17C-76AD-ED2A-9D01-A2270969329A}" v="63" dt="2022-03-14T17:41:09.044"/>
    <p1510:client id="{BD7A15D2-FC01-9BDA-93C4-51757F843E76}" v="632" dt="2022-03-10T17:53:58.056"/>
    <p1510:client id="{CE002A93-6FC9-142A-6393-738845F1D9B8}" v="51" dt="2022-03-10T21:16:44.643"/>
    <p1510:client id="{CEB97E8B-C022-A6AC-24B6-EF989CEC34EF}" v="6" dt="2022-03-03T18:40:44.922"/>
    <p1510:client id="{CFFDBC4C-A72E-C93C-58A0-5811516A937D}" v="590" dt="2022-03-10T22:25:45.663"/>
    <p1510:client id="{DB14397A-B009-DB64-1146-0B88DBD9FFAB}" v="44" dt="2022-03-09T17:23:14.925"/>
    <p1510:client id="{DE93DEB0-92AB-02C5-D926-A9BA99C0A113}" v="531" dt="2022-03-03T20:53:31.964"/>
    <p1510:client id="{EDBBCF7B-3C41-F8E1-C2D1-2949B638D5E5}" v="106" dt="2022-03-10T22:51:43.111"/>
    <p1510:client id="{FCB46FFB-4980-5719-60BF-70180BFB6D3A}" v="7" dt="2022-03-14T17:45:00.42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8/10/relationships/authors" Target="authors.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comments/modernComment_2A8_C59C28D5.xml><?xml version="1.0" encoding="utf-8"?>
<p188:cmLst xmlns:a="http://schemas.openxmlformats.org/drawingml/2006/main" xmlns:r="http://schemas.openxmlformats.org/officeDocument/2006/relationships" xmlns:p188="http://schemas.microsoft.com/office/powerpoint/2018/8/main">
  <p188:cm id="{109B2854-1AAD-47C1-A335-B2E2716D832E}" authorId="{16080AC5-A0E1-EC13-55F7-4DD2108E8365}" created="2022-03-03T21:01:36.055">
    <ac:deMkLst xmlns:ac="http://schemas.microsoft.com/office/drawing/2013/main/command">
      <pc:docMk xmlns:pc="http://schemas.microsoft.com/office/powerpoint/2013/main/command"/>
      <pc:sldMk xmlns:pc="http://schemas.microsoft.com/office/powerpoint/2013/main/command" cId="3315345621" sldId="680"/>
      <ac:spMk id="3" creationId="{726890D5-5F60-4922-8590-59B75894B400}"/>
    </ac:deMkLst>
    <p188:replyLst>
      <p188:reply id="{EDEB3A01-19C4-4C6D-9666-8E124BD0A5A6}" authorId="{C9AEC977-D40A-FF43-2902-8100CFDFFD15}" created="2022-03-10T22:39:13.859">
        <p188:txBody>
          <a:bodyPr/>
          <a:lstStyle/>
          <a:p>
            <a:r>
              <a:rPr lang="en-US"/>
              <a:t>I think this is great!</a:t>
            </a:r>
          </a:p>
        </p188:txBody>
      </p188:reply>
    </p188:replyLst>
    <p188:txBody>
      <a:bodyPr/>
      <a:lstStyle/>
      <a:p>
        <a:r>
          <a:rPr lang="en-US"/>
          <a:t>Is this the correct wording? How would providers best understand what we mean by this?</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264EB2-B5E0-4D3E-B300-880B92609D42}" type="datetimeFigureOut">
              <a:rPr lang="en-US" smtClean="0"/>
              <a:t>3/14/2022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3C796B-855B-4266-A26B-54AEE8485238}" type="slidenum">
              <a:rPr lang="en-US" smtClean="0"/>
              <a:t>‹#›</a:t>
            </a:fld>
            <a:endParaRPr lang="en-US"/>
          </a:p>
        </p:txBody>
      </p:sp>
    </p:spTree>
    <p:extLst>
      <p:ext uri="{BB962C8B-B14F-4D97-AF65-F5344CB8AC3E}">
        <p14:creationId xmlns:p14="http://schemas.microsoft.com/office/powerpoint/2010/main" val="3451559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B3C796B-855B-4266-A26B-54AEE8485238}" type="slidenum">
              <a:rPr lang="en-US" smtClean="0"/>
              <a:t>1</a:t>
            </a:fld>
            <a:endParaRPr lang="en-US"/>
          </a:p>
        </p:txBody>
      </p:sp>
    </p:spTree>
    <p:extLst>
      <p:ext uri="{BB962C8B-B14F-4D97-AF65-F5344CB8AC3E}">
        <p14:creationId xmlns:p14="http://schemas.microsoft.com/office/powerpoint/2010/main" val="9690145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51560" y="1432223"/>
            <a:ext cx="9966960" cy="2847677"/>
          </a:xfrm>
          <a:solidFill>
            <a:schemeClr val="bg1">
              <a:lumMod val="95000"/>
            </a:schemeClr>
          </a:solidFill>
        </p:spPr>
        <p:txBody>
          <a:bodyPr anchor="ctr">
            <a:noAutofit/>
          </a:bodyPr>
          <a:lstStyle>
            <a:lvl1pPr algn="l">
              <a:lnSpc>
                <a:spcPct val="85000"/>
              </a:lnSpc>
              <a:defRPr sz="5400" b="1" u="none" cap="none" baseline="0">
                <a:solidFill>
                  <a:schemeClr val="tx1"/>
                </a:solidFill>
              </a:defRPr>
            </a:lvl1pPr>
          </a:lstStyle>
          <a:p>
            <a:r>
              <a:rPr lang="en-US"/>
              <a:t>Click to edit Master title style</a:t>
            </a:r>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000" b="1">
                <a:solidFill>
                  <a:srgbClr val="005899"/>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a:xfrm>
            <a:off x="10058399" y="6272784"/>
            <a:ext cx="1587731" cy="365125"/>
          </a:xfrm>
        </p:spPr>
        <p:txBody>
          <a:bodyPr/>
          <a:lstStyle>
            <a:lvl1pPr>
              <a:defRPr sz="1600"/>
            </a:lvl1pPr>
          </a:lstStyle>
          <a:p>
            <a:fld id="{12078E32-9A8F-42AF-B046-430CA36478C1}" type="datetimeFigureOut">
              <a:rPr lang="en-US" b="1" smtClean="0"/>
              <a:pPr/>
              <a:t>3/14/2022</a:t>
            </a:fld>
            <a:endParaRPr lang="en-US"/>
          </a:p>
        </p:txBody>
      </p:sp>
      <p:sp>
        <p:nvSpPr>
          <p:cNvPr id="5" name="Footer Placeholder 4"/>
          <p:cNvSpPr>
            <a:spLocks noGrp="1"/>
          </p:cNvSpPr>
          <p:nvPr>
            <p:ph type="ftr" sz="quarter" idx="11"/>
          </p:nvPr>
        </p:nvSpPr>
        <p:spPr/>
        <p:txBody>
          <a:bodyPr/>
          <a:lstStyle/>
          <a:p>
            <a:endParaRPr lang="en-US"/>
          </a:p>
        </p:txBody>
      </p:sp>
      <p:pic>
        <p:nvPicPr>
          <p:cNvPr id="13" name="Picture 12">
            <a:extLst>
              <a:ext uri="{FF2B5EF4-FFF2-40B4-BE49-F238E27FC236}">
                <a16:creationId xmlns:a16="http://schemas.microsoft.com/office/drawing/2014/main" id="{68E6061F-4A2E-429D-8663-9AB09C2EAAAF}"/>
              </a:ext>
            </a:extLst>
          </p:cNvPr>
          <p:cNvPicPr>
            <a:picLocks noChangeAspect="1"/>
          </p:cNvPicPr>
          <p:nvPr userDrawn="1"/>
        </p:nvPicPr>
        <p:blipFill>
          <a:blip r:embed="rId2"/>
          <a:stretch>
            <a:fillRect/>
          </a:stretch>
        </p:blipFill>
        <p:spPr>
          <a:xfrm>
            <a:off x="1051560" y="421062"/>
            <a:ext cx="3190875" cy="714375"/>
          </a:xfrm>
          <a:prstGeom prst="rect">
            <a:avLst/>
          </a:prstGeom>
        </p:spPr>
      </p:pic>
    </p:spTree>
    <p:extLst>
      <p:ext uri="{BB962C8B-B14F-4D97-AF65-F5344CB8AC3E}">
        <p14:creationId xmlns:p14="http://schemas.microsoft.com/office/powerpoint/2010/main" val="2460831176"/>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078E32-9A8F-42AF-B046-430CA36478C1}" type="datetimeFigureOut">
              <a:rPr lang="en-US" smtClean="0"/>
              <a:t>3/14/2022</a:t>
            </a:fld>
            <a:endParaRPr lang="en-US"/>
          </a:p>
        </p:txBody>
      </p:sp>
      <p:sp>
        <p:nvSpPr>
          <p:cNvPr id="5" name="Footer Placeholder 4"/>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AE4469-4F63-41CD-98C0-1D3250367B29}"/>
              </a:ext>
            </a:extLst>
          </p:cNvPr>
          <p:cNvSpPr>
            <a:spLocks noGrp="1"/>
          </p:cNvSpPr>
          <p:nvPr>
            <p:ph type="sldNum" sz="quarter" idx="12"/>
          </p:nvPr>
        </p:nvSpPr>
        <p:spPr>
          <a:xfrm>
            <a:off x="11311128" y="6272784"/>
            <a:ext cx="640080" cy="365125"/>
          </a:xfrm>
          <a:prstGeom prst="rect">
            <a:avLst/>
          </a:prstGeom>
        </p:spPr>
        <p:txBody>
          <a:bodyPr/>
          <a:lstStyle/>
          <a:p>
            <a:fld id="{3FCCF984-64AA-42B4-8D2F-66BCDE3A50F4}" type="slidenum">
              <a:rPr lang="en-US" smtClean="0"/>
              <a:t>‹#›</a:t>
            </a:fld>
            <a:endParaRPr lang="en-US"/>
          </a:p>
        </p:txBody>
      </p:sp>
    </p:spTree>
    <p:extLst>
      <p:ext uri="{BB962C8B-B14F-4D97-AF65-F5344CB8AC3E}">
        <p14:creationId xmlns:p14="http://schemas.microsoft.com/office/powerpoint/2010/main" val="3696369613"/>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2078E32-9A8F-42AF-B046-430CA36478C1}" type="datetimeFigureOut">
              <a:rPr lang="en-US" smtClean="0"/>
              <a:t>3/14/2022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1311128" y="6272784"/>
            <a:ext cx="640080" cy="365125"/>
          </a:xfrm>
          <a:prstGeom prst="rect">
            <a:avLst/>
          </a:prstGeom>
        </p:spPr>
        <p:txBody>
          <a:bodyPr/>
          <a:lstStyle/>
          <a:p>
            <a:fld id="{3FCCF984-64AA-42B4-8D2F-66BCDE3A50F4}" type="slidenum">
              <a:rPr lang="en-US" smtClean="0"/>
              <a:t>‹#›</a:t>
            </a:fld>
            <a:endParaRPr lang="en-US"/>
          </a:p>
        </p:txBody>
      </p:sp>
    </p:spTree>
    <p:extLst>
      <p:ext uri="{BB962C8B-B14F-4D97-AF65-F5344CB8AC3E}">
        <p14:creationId xmlns:p14="http://schemas.microsoft.com/office/powerpoint/2010/main" val="4239981546"/>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1069848" y="2331720"/>
            <a:ext cx="4754880" cy="370332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364224" y="2331720"/>
            <a:ext cx="4754880" cy="370332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2078E32-9A8F-42AF-B046-430CA36478C1}" type="datetimeFigureOut">
              <a:rPr lang="en-US" smtClean="0"/>
              <a:t>3/14/2022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11311128" y="6272784"/>
            <a:ext cx="640080" cy="365125"/>
          </a:xfrm>
          <a:prstGeom prst="rect">
            <a:avLst/>
          </a:prstGeom>
        </p:spPr>
        <p:txBody>
          <a:bodyPr/>
          <a:lstStyle/>
          <a:p>
            <a:fld id="{3FCCF984-64AA-42B4-8D2F-66BCDE3A50F4}" type="slidenum">
              <a:rPr lang="en-US" smtClean="0"/>
              <a:t>‹#›</a:t>
            </a:fld>
            <a:endParaRPr lang="en-US"/>
          </a:p>
        </p:txBody>
      </p:sp>
    </p:spTree>
    <p:extLst>
      <p:ext uri="{BB962C8B-B14F-4D97-AF65-F5344CB8AC3E}">
        <p14:creationId xmlns:p14="http://schemas.microsoft.com/office/powerpoint/2010/main" val="1789558100"/>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2078E32-9A8F-42AF-B046-430CA36478C1}" type="datetimeFigureOut">
              <a:rPr lang="en-US" smtClean="0"/>
              <a:t>3/14/2022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11311128" y="6272784"/>
            <a:ext cx="640080" cy="365125"/>
          </a:xfrm>
          <a:prstGeom prst="rect">
            <a:avLst/>
          </a:prstGeom>
        </p:spPr>
        <p:txBody>
          <a:bodyPr/>
          <a:lstStyle/>
          <a:p>
            <a:fld id="{3FCCF984-64AA-42B4-8D2F-66BCDE3A50F4}" type="slidenum">
              <a:rPr lang="en-US" smtClean="0"/>
              <a:t>‹#›</a:t>
            </a:fld>
            <a:endParaRPr lang="en-US"/>
          </a:p>
        </p:txBody>
      </p:sp>
    </p:spTree>
    <p:extLst>
      <p:ext uri="{BB962C8B-B14F-4D97-AF65-F5344CB8AC3E}">
        <p14:creationId xmlns:p14="http://schemas.microsoft.com/office/powerpoint/2010/main" val="3781258069"/>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078E32-9A8F-42AF-B046-430CA36478C1}" type="datetimeFigureOut">
              <a:rPr lang="en-US" smtClean="0"/>
              <a:t>3/14/2022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11311128" y="6272784"/>
            <a:ext cx="640080" cy="365125"/>
          </a:xfrm>
          <a:prstGeom prst="rect">
            <a:avLst/>
          </a:prstGeom>
        </p:spPr>
        <p:txBody>
          <a:bodyPr/>
          <a:lstStyle/>
          <a:p>
            <a:fld id="{3FCCF984-64AA-42B4-8D2F-66BCDE3A50F4}" type="slidenum">
              <a:rPr lang="en-US" smtClean="0"/>
              <a:t>‹#›</a:t>
            </a:fld>
            <a:endParaRPr lang="en-US"/>
          </a:p>
        </p:txBody>
      </p:sp>
    </p:spTree>
    <p:extLst>
      <p:ext uri="{BB962C8B-B14F-4D97-AF65-F5344CB8AC3E}">
        <p14:creationId xmlns:p14="http://schemas.microsoft.com/office/powerpoint/2010/main" val="1330528204"/>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3" name="Picture 12" descr="Blue-Square.png"/>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11468100" y="6299200"/>
            <a:ext cx="342900" cy="342900"/>
          </a:xfrm>
          <a:prstGeom prst="rect">
            <a:avLst/>
          </a:prstGeom>
        </p:spPr>
      </p:pic>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058400" y="6272784"/>
            <a:ext cx="1179576" cy="365125"/>
          </a:xfrm>
          <a:prstGeom prst="rect">
            <a:avLst/>
          </a:prstGeom>
        </p:spPr>
        <p:txBody>
          <a:bodyPr vert="horz" lIns="91440" tIns="45720" rIns="91440" bIns="45720" rtlCol="0" anchor="ctr"/>
          <a:lstStyle>
            <a:lvl1pPr algn="r">
              <a:defRPr sz="1100">
                <a:solidFill>
                  <a:schemeClr val="accent2">
                    <a:lumMod val="50000"/>
                  </a:schemeClr>
                </a:solidFill>
              </a:defRPr>
            </a:lvl1pPr>
          </a:lstStyle>
          <a:p>
            <a:fld id="{12078E32-9A8F-42AF-B046-430CA36478C1}" type="datetimeFigureOut">
              <a:rPr lang="en-US" smtClean="0"/>
              <a:t>3/14/2022</a:t>
            </a:fld>
            <a:endParaRPr lang="en-US"/>
          </a:p>
        </p:txBody>
      </p:sp>
      <p:sp>
        <p:nvSpPr>
          <p:cNvPr id="5" name="Footer Placeholder 4"/>
          <p:cNvSpPr>
            <a:spLocks noGrp="1"/>
          </p:cNvSpPr>
          <p:nvPr>
            <p:ph type="ftr" sz="quarter" idx="3"/>
          </p:nvPr>
        </p:nvSpPr>
        <p:spPr>
          <a:xfrm>
            <a:off x="3515454" y="6272784"/>
            <a:ext cx="6327648" cy="365125"/>
          </a:xfrm>
          <a:prstGeom prst="rect">
            <a:avLst/>
          </a:prstGeom>
        </p:spPr>
        <p:txBody>
          <a:bodyPr vert="horz" lIns="91440" tIns="45720" rIns="91440" bIns="45720" rtlCol="0" anchor="ctr"/>
          <a:lstStyle>
            <a:lvl1pPr algn="l">
              <a:defRPr sz="1100">
                <a:solidFill>
                  <a:schemeClr val="accent2">
                    <a:lumMod val="50000"/>
                  </a:schemeClr>
                </a:solidFill>
              </a:defRPr>
            </a:lvl1pPr>
          </a:lstStyle>
          <a:p>
            <a:endParaRPr lang="en-US"/>
          </a:p>
        </p:txBody>
      </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chemeClr val="tx1"/>
                </a:solidFill>
                <a:latin typeface="+mj-lt"/>
              </a:defRPr>
            </a:lvl1pPr>
          </a:lstStyle>
          <a:p>
            <a:fld id="{3FCCF984-64AA-42B4-8D2F-66BCDE3A50F4}" type="slidenum">
              <a:rPr lang="en-US" smtClean="0"/>
              <a:pPr/>
              <a:t>‹#›</a:t>
            </a:fld>
            <a:endParaRPr lang="en-US"/>
          </a:p>
        </p:txBody>
      </p:sp>
      <p:pic>
        <p:nvPicPr>
          <p:cNvPr id="12" name="Picture 11" descr="Star-and-Blue.png"/>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237735" y="977900"/>
            <a:ext cx="1275570" cy="635000"/>
          </a:xfrm>
          <a:prstGeom prst="rect">
            <a:avLst/>
          </a:prstGeom>
        </p:spPr>
      </p:pic>
    </p:spTree>
    <p:extLst>
      <p:ext uri="{BB962C8B-B14F-4D97-AF65-F5344CB8AC3E}">
        <p14:creationId xmlns:p14="http://schemas.microsoft.com/office/powerpoint/2010/main" val="32846345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700" r:id="rId3"/>
    <p:sldLayoutId id="2147483701" r:id="rId4"/>
    <p:sldLayoutId id="2147483702" r:id="rId5"/>
    <p:sldLayoutId id="2147483703" r:id="rId6"/>
  </p:sldLayoutIdLst>
  <p:hf hdr="0" ftr="0" dt="0"/>
  <p:txStyles>
    <p:titleStyle>
      <a:lvl1pPr algn="l" defTabSz="914400" rtl="0" eaLnBrk="1" latinLnBrk="0" hangingPunct="1">
        <a:lnSpc>
          <a:spcPct val="90000"/>
        </a:lnSpc>
        <a:spcBef>
          <a:spcPct val="0"/>
        </a:spcBef>
        <a:buNone/>
        <a:defRPr sz="3600" b="1" kern="1200" cap="none" baseline="0">
          <a:solidFill>
            <a:schemeClr val="tx1"/>
          </a:solidFill>
          <a:latin typeface="+mj-lt"/>
          <a:ea typeface="+mj-ea"/>
          <a:cs typeface="+mj-cs"/>
        </a:defRPr>
      </a:lvl1pPr>
    </p:titleStyle>
    <p:bodyStyle>
      <a:lvl1pPr marL="182880" indent="-182880" algn="l" defTabSz="914400" rtl="0" eaLnBrk="1" latinLnBrk="0" hangingPunct="1">
        <a:lnSpc>
          <a:spcPct val="90000"/>
        </a:lnSpc>
        <a:spcBef>
          <a:spcPts val="1200"/>
        </a:spcBef>
        <a:buClr>
          <a:srgbClr val="E4002B"/>
        </a:buClr>
        <a:buSzPct val="90000"/>
        <a:buFont typeface="Arial"/>
        <a:buChar char="•"/>
        <a:defRPr sz="2000" kern="1200">
          <a:solidFill>
            <a:srgbClr val="005899"/>
          </a:solidFill>
          <a:latin typeface="Calibri" panose="020F0502020204030204" pitchFamily="34" charset="0"/>
          <a:ea typeface="+mn-ea"/>
          <a:cs typeface="Calibri" panose="020F0502020204030204" pitchFamily="34" charset="0"/>
        </a:defRPr>
      </a:lvl1pPr>
      <a:lvl2pPr marL="457200" indent="-182880" algn="l" defTabSz="914400" rtl="0" eaLnBrk="1" latinLnBrk="0" hangingPunct="1">
        <a:lnSpc>
          <a:spcPct val="90000"/>
        </a:lnSpc>
        <a:spcBef>
          <a:spcPts val="400"/>
        </a:spcBef>
        <a:spcAft>
          <a:spcPts val="200"/>
        </a:spcAft>
        <a:buClr>
          <a:srgbClr val="E4002B"/>
        </a:buClr>
        <a:buSzPct val="90000"/>
        <a:buFont typeface="Arial"/>
        <a:buChar char="•"/>
        <a:defRPr sz="1800" kern="1200">
          <a:solidFill>
            <a:srgbClr val="005899"/>
          </a:solidFill>
          <a:latin typeface="Calibri" panose="020F0502020204030204" pitchFamily="34" charset="0"/>
          <a:ea typeface="+mn-ea"/>
          <a:cs typeface="Calibri" panose="020F0502020204030204" pitchFamily="34" charset="0"/>
        </a:defRPr>
      </a:lvl2pPr>
      <a:lvl3pPr marL="731520" indent="-182880" algn="l" defTabSz="914400" rtl="0" eaLnBrk="1" latinLnBrk="0" hangingPunct="1">
        <a:lnSpc>
          <a:spcPct val="90000"/>
        </a:lnSpc>
        <a:spcBef>
          <a:spcPts val="400"/>
        </a:spcBef>
        <a:spcAft>
          <a:spcPts val="200"/>
        </a:spcAft>
        <a:buClr>
          <a:srgbClr val="E4002B"/>
        </a:buClr>
        <a:buSzPct val="90000"/>
        <a:buFont typeface="Arial"/>
        <a:buChar char="•"/>
        <a:defRPr sz="1600" kern="1200">
          <a:solidFill>
            <a:srgbClr val="005899"/>
          </a:solidFill>
          <a:latin typeface="Calibri" panose="020F0502020204030204" pitchFamily="34" charset="0"/>
          <a:ea typeface="+mn-ea"/>
          <a:cs typeface="Calibri" panose="020F0502020204030204" pitchFamily="34" charset="0"/>
        </a:defRPr>
      </a:lvl3pPr>
      <a:lvl4pPr marL="1005840" indent="-182880" algn="l" defTabSz="914400" rtl="0" eaLnBrk="1" latinLnBrk="0" hangingPunct="1">
        <a:lnSpc>
          <a:spcPct val="90000"/>
        </a:lnSpc>
        <a:spcBef>
          <a:spcPts val="400"/>
        </a:spcBef>
        <a:spcAft>
          <a:spcPts val="200"/>
        </a:spcAft>
        <a:buClr>
          <a:srgbClr val="E4002B"/>
        </a:buClr>
        <a:buSzPct val="90000"/>
        <a:buFont typeface="Arial"/>
        <a:buChar char="•"/>
        <a:defRPr sz="1600" kern="1200">
          <a:solidFill>
            <a:srgbClr val="005899"/>
          </a:solidFill>
          <a:latin typeface="Calibri" panose="020F0502020204030204" pitchFamily="34" charset="0"/>
          <a:ea typeface="+mn-ea"/>
          <a:cs typeface="Calibri" panose="020F0502020204030204" pitchFamily="34" charset="0"/>
        </a:defRPr>
      </a:lvl4pPr>
      <a:lvl5pPr marL="1280160" indent="-182880" algn="l" defTabSz="914400" rtl="0" eaLnBrk="1" latinLnBrk="0" hangingPunct="1">
        <a:lnSpc>
          <a:spcPct val="90000"/>
        </a:lnSpc>
        <a:spcBef>
          <a:spcPts val="400"/>
        </a:spcBef>
        <a:spcAft>
          <a:spcPts val="200"/>
        </a:spcAft>
        <a:buClr>
          <a:srgbClr val="E4002B"/>
        </a:buClr>
        <a:buSzPct val="90000"/>
        <a:buFont typeface="Arial"/>
        <a:buChar char="•"/>
        <a:defRPr sz="1600" kern="1200">
          <a:solidFill>
            <a:srgbClr val="005899"/>
          </a:solidFill>
          <a:latin typeface="Calibri" panose="020F0502020204030204" pitchFamily="34" charset="0"/>
          <a:ea typeface="+mn-ea"/>
          <a:cs typeface="Calibri" panose="020F0502020204030204" pitchFamily="34" charset="0"/>
        </a:defRPr>
      </a:lvl5pPr>
      <a:lvl6pPr marL="16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hyperlink" Target="mailto:HMIS@allchicago.org"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microsoft.com/office/2018/10/relationships/comments" Target="../comments/modernComment_2A8_C59C28D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mailto:helpdesk@allchicago.org" TargetMode="External"/><Relationship Id="rId2" Type="http://schemas.openxmlformats.org/officeDocument/2006/relationships/hyperlink" Target="mailto:maria.lamothe@cityofchicago.org"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ailto:maria.lamothe@cityofchicago.or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mailto:helpdesk@allchicago.or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40E39-5A1E-431C-A801-9153E01B3931}"/>
              </a:ext>
            </a:extLst>
          </p:cNvPr>
          <p:cNvSpPr>
            <a:spLocks noGrp="1"/>
          </p:cNvSpPr>
          <p:nvPr>
            <p:ph type="ctrTitle"/>
          </p:nvPr>
        </p:nvSpPr>
        <p:spPr>
          <a:xfrm>
            <a:off x="1102360" y="1317923"/>
            <a:ext cx="9966960" cy="2733377"/>
          </a:xfrm>
          <a:solidFill>
            <a:schemeClr val="bg1">
              <a:lumMod val="85000"/>
            </a:schemeClr>
          </a:solidFill>
        </p:spPr>
        <p:txBody>
          <a:bodyPr/>
          <a:lstStyle/>
          <a:p>
            <a:r>
              <a:rPr lang="en-US" sz="4800"/>
              <a:t>DFSS Quarterly Reporting Training</a:t>
            </a:r>
          </a:p>
        </p:txBody>
      </p:sp>
      <p:sp>
        <p:nvSpPr>
          <p:cNvPr id="3" name="Subtitle 2">
            <a:extLst>
              <a:ext uri="{FF2B5EF4-FFF2-40B4-BE49-F238E27FC236}">
                <a16:creationId xmlns:a16="http://schemas.microsoft.com/office/drawing/2014/main" id="{F2965EA5-F1A0-40C3-9B7D-7205A78A23CB}"/>
              </a:ext>
            </a:extLst>
          </p:cNvPr>
          <p:cNvSpPr>
            <a:spLocks noGrp="1"/>
          </p:cNvSpPr>
          <p:nvPr>
            <p:ph type="subTitle" idx="1"/>
          </p:nvPr>
        </p:nvSpPr>
        <p:spPr/>
        <p:txBody>
          <a:bodyPr vert="horz" lIns="91440" tIns="45720" rIns="91440" bIns="45720" rtlCol="0" anchor="t">
            <a:normAutofit/>
          </a:bodyPr>
          <a:lstStyle/>
          <a:p>
            <a:r>
              <a:rPr lang="en-US" b="0">
                <a:latin typeface="Futura Std Heavy"/>
                <a:cs typeface="Futura Std Heavy"/>
              </a:rPr>
              <a:t>For 2022 reporting</a:t>
            </a:r>
          </a:p>
        </p:txBody>
      </p:sp>
    </p:spTree>
    <p:extLst>
      <p:ext uri="{BB962C8B-B14F-4D97-AF65-F5344CB8AC3E}">
        <p14:creationId xmlns:p14="http://schemas.microsoft.com/office/powerpoint/2010/main" val="11649087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1AA2F-ADFF-4752-B20B-E69B4B1A9FB6}"/>
              </a:ext>
            </a:extLst>
          </p:cNvPr>
          <p:cNvSpPr>
            <a:spLocks noGrp="1"/>
          </p:cNvSpPr>
          <p:nvPr>
            <p:ph type="title"/>
          </p:nvPr>
        </p:nvSpPr>
        <p:spPr/>
        <p:txBody>
          <a:bodyPr/>
          <a:lstStyle/>
          <a:p>
            <a:pPr lvl="1">
              <a:spcBef>
                <a:spcPts val="400"/>
              </a:spcBef>
              <a:spcAft>
                <a:spcPts val="200"/>
              </a:spcAft>
            </a:pPr>
            <a:r>
              <a:rPr lang="en-US" sz="3600">
                <a:latin typeface="+mj-lt"/>
                <a:ea typeface="+mj-lt"/>
                <a:cs typeface="+mj-lt"/>
              </a:rPr>
              <a:t>Accessing The Report</a:t>
            </a:r>
          </a:p>
        </p:txBody>
      </p:sp>
      <p:sp>
        <p:nvSpPr>
          <p:cNvPr id="3" name="Content Placeholder 2">
            <a:extLst>
              <a:ext uri="{FF2B5EF4-FFF2-40B4-BE49-F238E27FC236}">
                <a16:creationId xmlns:a16="http://schemas.microsoft.com/office/drawing/2014/main" id="{726890D5-5F60-4922-8590-59B75894B400}"/>
              </a:ext>
            </a:extLst>
          </p:cNvPr>
          <p:cNvSpPr>
            <a:spLocks noGrp="1"/>
          </p:cNvSpPr>
          <p:nvPr>
            <p:ph idx="1"/>
          </p:nvPr>
        </p:nvSpPr>
        <p:spPr/>
        <p:txBody>
          <a:bodyPr vert="horz" lIns="91440" tIns="45720" rIns="91440" bIns="45720" rtlCol="0" anchor="t">
            <a:normAutofit/>
          </a:bodyPr>
          <a:lstStyle/>
          <a:p>
            <a:pPr marL="0" indent="0">
              <a:buNone/>
            </a:pPr>
            <a:r>
              <a:rPr lang="en-US">
                <a:latin typeface="Calibri"/>
                <a:cs typeface="Calibri"/>
              </a:rPr>
              <a:t>The report will be downloadable only through the Advance Reporting Tool (ART) in HMIS. </a:t>
            </a:r>
          </a:p>
          <a:p>
            <a:pPr marL="0" indent="0">
              <a:buNone/>
            </a:pPr>
            <a:r>
              <a:rPr lang="en-US">
                <a:latin typeface="Calibri"/>
                <a:cs typeface="Calibri"/>
              </a:rPr>
              <a:t>This means only </a:t>
            </a:r>
            <a:r>
              <a:rPr lang="en-US" b="1">
                <a:latin typeface="Calibri"/>
                <a:cs typeface="Calibri"/>
              </a:rPr>
              <a:t>Agency Technical Administrators (ATA)</a:t>
            </a:r>
            <a:r>
              <a:rPr lang="en-US">
                <a:latin typeface="Calibri"/>
                <a:cs typeface="Calibri"/>
              </a:rPr>
              <a:t> or current HMIS users with an ART license will be able to download the report. </a:t>
            </a:r>
          </a:p>
          <a:p>
            <a:pPr marL="0" indent="0">
              <a:buNone/>
            </a:pPr>
            <a:br>
              <a:rPr lang="en-US"/>
            </a:br>
            <a:endParaRPr lang="en-US"/>
          </a:p>
        </p:txBody>
      </p:sp>
      <p:pic>
        <p:nvPicPr>
          <p:cNvPr id="4" name="Picture 4">
            <a:extLst>
              <a:ext uri="{FF2B5EF4-FFF2-40B4-BE49-F238E27FC236}">
                <a16:creationId xmlns:a16="http://schemas.microsoft.com/office/drawing/2014/main" id="{2C58DF7A-18F8-4804-9F2C-3FDDD7087E68}"/>
              </a:ext>
            </a:extLst>
          </p:cNvPr>
          <p:cNvPicPr>
            <a:picLocks noChangeAspect="1"/>
          </p:cNvPicPr>
          <p:nvPr/>
        </p:nvPicPr>
        <p:blipFill>
          <a:blip r:embed="rId2"/>
          <a:stretch>
            <a:fillRect/>
          </a:stretch>
        </p:blipFill>
        <p:spPr>
          <a:xfrm>
            <a:off x="6201821" y="3041496"/>
            <a:ext cx="4722773" cy="3098180"/>
          </a:xfrm>
          <a:prstGeom prst="rect">
            <a:avLst/>
          </a:prstGeom>
        </p:spPr>
      </p:pic>
      <p:pic>
        <p:nvPicPr>
          <p:cNvPr id="5" name="Picture 5">
            <a:extLst>
              <a:ext uri="{FF2B5EF4-FFF2-40B4-BE49-F238E27FC236}">
                <a16:creationId xmlns:a16="http://schemas.microsoft.com/office/drawing/2014/main" id="{9B7E46A2-DB06-4A99-BBC5-E5CCFAB0D48A}"/>
              </a:ext>
            </a:extLst>
          </p:cNvPr>
          <p:cNvPicPr>
            <a:picLocks noChangeAspect="1"/>
          </p:cNvPicPr>
          <p:nvPr/>
        </p:nvPicPr>
        <p:blipFill>
          <a:blip r:embed="rId3"/>
          <a:stretch>
            <a:fillRect/>
          </a:stretch>
        </p:blipFill>
        <p:spPr>
          <a:xfrm>
            <a:off x="4228518" y="3800707"/>
            <a:ext cx="1876425" cy="762000"/>
          </a:xfrm>
          <a:prstGeom prst="rect">
            <a:avLst/>
          </a:prstGeom>
        </p:spPr>
      </p:pic>
      <p:sp>
        <p:nvSpPr>
          <p:cNvPr id="10" name="Content Placeholder 2">
            <a:extLst>
              <a:ext uri="{FF2B5EF4-FFF2-40B4-BE49-F238E27FC236}">
                <a16:creationId xmlns:a16="http://schemas.microsoft.com/office/drawing/2014/main" id="{8B67D334-B6F0-49BB-A63C-BF38B256DA4F}"/>
              </a:ext>
            </a:extLst>
          </p:cNvPr>
          <p:cNvSpPr txBox="1">
            <a:spLocks/>
          </p:cNvSpPr>
          <p:nvPr/>
        </p:nvSpPr>
        <p:spPr>
          <a:xfrm>
            <a:off x="1073564" y="3426100"/>
            <a:ext cx="3061010" cy="2471036"/>
          </a:xfrm>
          <a:prstGeom prst="rect">
            <a:avLst/>
          </a:prstGeom>
        </p:spPr>
        <p:txBody>
          <a:bodyPr vert="horz" lIns="91440" tIns="45720" rIns="91440" bIns="45720" rtlCol="0" anchor="t">
            <a:normAutofit/>
          </a:bodyPr>
          <a:lstStyle>
            <a:lvl1pPr marL="182880" indent="-182880" algn="l" defTabSz="914400" rtl="0" eaLnBrk="1" latinLnBrk="0" hangingPunct="1">
              <a:lnSpc>
                <a:spcPct val="90000"/>
              </a:lnSpc>
              <a:spcBef>
                <a:spcPts val="1200"/>
              </a:spcBef>
              <a:buClr>
                <a:srgbClr val="E4002B"/>
              </a:buClr>
              <a:buSzPct val="90000"/>
              <a:buFont typeface="Arial"/>
              <a:buChar char="•"/>
              <a:defRPr sz="2000" kern="1200">
                <a:solidFill>
                  <a:srgbClr val="005899"/>
                </a:solidFill>
                <a:latin typeface="Calibri" panose="020F0502020204030204" pitchFamily="34" charset="0"/>
                <a:ea typeface="+mn-ea"/>
                <a:cs typeface="Calibri" panose="020F0502020204030204" pitchFamily="34" charset="0"/>
              </a:defRPr>
            </a:lvl1pPr>
            <a:lvl2pPr marL="457200" indent="-182880" algn="l" defTabSz="914400" rtl="0" eaLnBrk="1" latinLnBrk="0" hangingPunct="1">
              <a:lnSpc>
                <a:spcPct val="90000"/>
              </a:lnSpc>
              <a:spcBef>
                <a:spcPts val="400"/>
              </a:spcBef>
              <a:spcAft>
                <a:spcPts val="200"/>
              </a:spcAft>
              <a:buClr>
                <a:srgbClr val="E4002B"/>
              </a:buClr>
              <a:buSzPct val="90000"/>
              <a:buFont typeface="Arial"/>
              <a:buChar char="•"/>
              <a:defRPr sz="1800" kern="1200">
                <a:solidFill>
                  <a:srgbClr val="005899"/>
                </a:solidFill>
                <a:latin typeface="Calibri" panose="020F0502020204030204" pitchFamily="34" charset="0"/>
                <a:ea typeface="+mn-ea"/>
                <a:cs typeface="Calibri" panose="020F0502020204030204" pitchFamily="34" charset="0"/>
              </a:defRPr>
            </a:lvl2pPr>
            <a:lvl3pPr marL="731520" indent="-182880" algn="l" defTabSz="914400" rtl="0" eaLnBrk="1" latinLnBrk="0" hangingPunct="1">
              <a:lnSpc>
                <a:spcPct val="90000"/>
              </a:lnSpc>
              <a:spcBef>
                <a:spcPts val="400"/>
              </a:spcBef>
              <a:spcAft>
                <a:spcPts val="200"/>
              </a:spcAft>
              <a:buClr>
                <a:srgbClr val="E4002B"/>
              </a:buClr>
              <a:buSzPct val="90000"/>
              <a:buFont typeface="Arial"/>
              <a:buChar char="•"/>
              <a:defRPr sz="1600" kern="1200">
                <a:solidFill>
                  <a:srgbClr val="005899"/>
                </a:solidFill>
                <a:latin typeface="Calibri" panose="020F0502020204030204" pitchFamily="34" charset="0"/>
                <a:ea typeface="+mn-ea"/>
                <a:cs typeface="Calibri" panose="020F0502020204030204" pitchFamily="34" charset="0"/>
              </a:defRPr>
            </a:lvl3pPr>
            <a:lvl4pPr marL="1005840" indent="-182880" algn="l" defTabSz="914400" rtl="0" eaLnBrk="1" latinLnBrk="0" hangingPunct="1">
              <a:lnSpc>
                <a:spcPct val="90000"/>
              </a:lnSpc>
              <a:spcBef>
                <a:spcPts val="400"/>
              </a:spcBef>
              <a:spcAft>
                <a:spcPts val="200"/>
              </a:spcAft>
              <a:buClr>
                <a:srgbClr val="E4002B"/>
              </a:buClr>
              <a:buSzPct val="90000"/>
              <a:buFont typeface="Arial"/>
              <a:buChar char="•"/>
              <a:defRPr sz="1600" kern="1200">
                <a:solidFill>
                  <a:srgbClr val="005899"/>
                </a:solidFill>
                <a:latin typeface="Calibri" panose="020F0502020204030204" pitchFamily="34" charset="0"/>
                <a:ea typeface="+mn-ea"/>
                <a:cs typeface="Calibri" panose="020F0502020204030204" pitchFamily="34" charset="0"/>
              </a:defRPr>
            </a:lvl4pPr>
            <a:lvl5pPr marL="1280160" indent="-182880" algn="l" defTabSz="914400" rtl="0" eaLnBrk="1" latinLnBrk="0" hangingPunct="1">
              <a:lnSpc>
                <a:spcPct val="90000"/>
              </a:lnSpc>
              <a:spcBef>
                <a:spcPts val="400"/>
              </a:spcBef>
              <a:spcAft>
                <a:spcPts val="200"/>
              </a:spcAft>
              <a:buClr>
                <a:srgbClr val="E4002B"/>
              </a:buClr>
              <a:buSzPct val="90000"/>
              <a:buFont typeface="Arial"/>
              <a:buChar char="•"/>
              <a:defRPr sz="1600" kern="1200">
                <a:solidFill>
                  <a:srgbClr val="005899"/>
                </a:solidFill>
                <a:latin typeface="Calibri" panose="020F0502020204030204" pitchFamily="34" charset="0"/>
                <a:ea typeface="+mn-ea"/>
                <a:cs typeface="Calibri" panose="020F0502020204030204" pitchFamily="34" charset="0"/>
              </a:defRPr>
            </a:lvl5pPr>
            <a:lvl6pPr marL="16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9pPr>
          </a:lstStyle>
          <a:p>
            <a:pPr marL="0" indent="0">
              <a:buNone/>
            </a:pPr>
            <a:r>
              <a:rPr lang="en-US">
                <a:latin typeface="Calibri"/>
                <a:cs typeface="Calibri"/>
              </a:rPr>
              <a:t>If you are unsure who your</a:t>
            </a:r>
            <a:br>
              <a:rPr lang="en-US">
                <a:latin typeface="Calibri"/>
                <a:cs typeface="Calibri"/>
              </a:rPr>
            </a:br>
            <a:r>
              <a:rPr lang="en-US">
                <a:latin typeface="Calibri"/>
                <a:cs typeface="Calibri"/>
              </a:rPr>
              <a:t>ATA is or are not able to </a:t>
            </a:r>
            <a:br>
              <a:rPr lang="en-US">
                <a:latin typeface="Calibri"/>
                <a:cs typeface="Calibri"/>
              </a:rPr>
            </a:br>
            <a:r>
              <a:rPr lang="en-US">
                <a:latin typeface="Calibri"/>
                <a:cs typeface="Calibri"/>
              </a:rPr>
              <a:t>download the report, email</a:t>
            </a:r>
            <a:br>
              <a:rPr lang="en-US">
                <a:latin typeface="Calibri"/>
                <a:cs typeface="Calibri"/>
              </a:rPr>
            </a:br>
            <a:r>
              <a:rPr lang="en-US">
                <a:latin typeface="Calibri"/>
                <a:cs typeface="Calibri"/>
                <a:hlinkClick r:id="rId4"/>
              </a:rPr>
              <a:t>helpdesk@allchicago.org</a:t>
            </a:r>
            <a:r>
              <a:rPr lang="en-US">
                <a:latin typeface="Calibri"/>
                <a:cs typeface="Calibri"/>
              </a:rPr>
              <a:t>. </a:t>
            </a:r>
            <a:endParaRPr lang="en-US"/>
          </a:p>
          <a:p>
            <a:pPr marL="0" indent="0">
              <a:buFont typeface="Arial"/>
              <a:buNone/>
            </a:pPr>
            <a:br>
              <a:rPr lang="en-US"/>
            </a:br>
            <a:endParaRPr lang="en-US"/>
          </a:p>
        </p:txBody>
      </p:sp>
      <p:sp>
        <p:nvSpPr>
          <p:cNvPr id="6" name="Slide Number Placeholder 5">
            <a:extLst>
              <a:ext uri="{FF2B5EF4-FFF2-40B4-BE49-F238E27FC236}">
                <a16:creationId xmlns:a16="http://schemas.microsoft.com/office/drawing/2014/main" id="{1762FAA4-556B-4625-A279-8F8B84F304A4}"/>
              </a:ext>
            </a:extLst>
          </p:cNvPr>
          <p:cNvSpPr>
            <a:spLocks noGrp="1"/>
          </p:cNvSpPr>
          <p:nvPr>
            <p:ph type="sldNum" sz="quarter" idx="12"/>
          </p:nvPr>
        </p:nvSpPr>
        <p:spPr/>
        <p:txBody>
          <a:bodyPr/>
          <a:lstStyle/>
          <a:p>
            <a:fld id="{3FCCF984-64AA-42B4-8D2F-66BCDE3A50F4}" type="slidenum">
              <a:rPr lang="en-US" smtClean="0"/>
              <a:t>10</a:t>
            </a:fld>
            <a:endParaRPr lang="en-US"/>
          </a:p>
        </p:txBody>
      </p:sp>
    </p:spTree>
    <p:extLst>
      <p:ext uri="{BB962C8B-B14F-4D97-AF65-F5344CB8AC3E}">
        <p14:creationId xmlns:p14="http://schemas.microsoft.com/office/powerpoint/2010/main" val="22044598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1AA2F-ADFF-4752-B20B-E69B4B1A9FB6}"/>
              </a:ext>
            </a:extLst>
          </p:cNvPr>
          <p:cNvSpPr>
            <a:spLocks noGrp="1"/>
          </p:cNvSpPr>
          <p:nvPr>
            <p:ph type="title"/>
          </p:nvPr>
        </p:nvSpPr>
        <p:spPr/>
        <p:txBody>
          <a:bodyPr/>
          <a:lstStyle/>
          <a:p>
            <a:pPr lvl="1">
              <a:spcBef>
                <a:spcPts val="400"/>
              </a:spcBef>
              <a:spcAft>
                <a:spcPts val="200"/>
              </a:spcAft>
            </a:pPr>
            <a:r>
              <a:rPr lang="en-US" sz="3600">
                <a:latin typeface="+mj-lt"/>
                <a:ea typeface="+mj-lt"/>
                <a:cs typeface="+mj-lt"/>
              </a:rPr>
              <a:t>Accessing The Report</a:t>
            </a:r>
          </a:p>
        </p:txBody>
      </p:sp>
      <p:sp>
        <p:nvSpPr>
          <p:cNvPr id="3" name="Content Placeholder 2">
            <a:extLst>
              <a:ext uri="{FF2B5EF4-FFF2-40B4-BE49-F238E27FC236}">
                <a16:creationId xmlns:a16="http://schemas.microsoft.com/office/drawing/2014/main" id="{726890D5-5F60-4922-8590-59B75894B400}"/>
              </a:ext>
            </a:extLst>
          </p:cNvPr>
          <p:cNvSpPr>
            <a:spLocks noGrp="1"/>
          </p:cNvSpPr>
          <p:nvPr>
            <p:ph idx="1"/>
          </p:nvPr>
        </p:nvSpPr>
        <p:spPr>
          <a:xfrm>
            <a:off x="1069848" y="2121408"/>
            <a:ext cx="5022574" cy="4050792"/>
          </a:xfrm>
        </p:spPr>
        <p:txBody>
          <a:bodyPr vert="horz" lIns="91440" tIns="45720" rIns="91440" bIns="45720" rtlCol="0" anchor="t">
            <a:normAutofit/>
          </a:bodyPr>
          <a:lstStyle/>
          <a:p>
            <a:pPr marL="0" indent="0">
              <a:buNone/>
            </a:pPr>
            <a:endParaRPr lang="en-US">
              <a:latin typeface="Calibri"/>
              <a:cs typeface="Calibri"/>
            </a:endParaRPr>
          </a:p>
          <a:p>
            <a:pPr marL="0" indent="0">
              <a:buNone/>
            </a:pPr>
            <a:br>
              <a:rPr lang="en-US"/>
            </a:br>
            <a:r>
              <a:rPr lang="en-US">
                <a:latin typeface="Calibri"/>
                <a:cs typeface="Calibri"/>
              </a:rPr>
              <a:t>Once in ART, navigate through the following folders: </a:t>
            </a:r>
          </a:p>
          <a:p>
            <a:pPr marL="0" indent="0">
              <a:buNone/>
            </a:pPr>
            <a:r>
              <a:rPr lang="en-US" b="1">
                <a:latin typeface="Calibri"/>
                <a:cs typeface="Calibri"/>
              </a:rPr>
              <a:t>Public Folder</a:t>
            </a:r>
            <a:r>
              <a:rPr lang="en-US">
                <a:latin typeface="Calibri"/>
                <a:cs typeface="Calibri"/>
              </a:rPr>
              <a:t> -&gt; </a:t>
            </a:r>
            <a:br>
              <a:rPr lang="en-US">
                <a:latin typeface="Calibri"/>
                <a:cs typeface="Calibri"/>
              </a:rPr>
            </a:br>
            <a:r>
              <a:rPr lang="en-US" b="1">
                <a:latin typeface="Calibri"/>
                <a:cs typeface="Calibri"/>
              </a:rPr>
              <a:t>      Chicago CoC Reports</a:t>
            </a:r>
            <a:r>
              <a:rPr lang="en-US">
                <a:latin typeface="Calibri"/>
                <a:cs typeface="Calibri"/>
              </a:rPr>
              <a:t> -&gt;</a:t>
            </a:r>
            <a:br>
              <a:rPr lang="en-US"/>
            </a:br>
            <a:r>
              <a:rPr lang="en-US">
                <a:latin typeface="Calibri"/>
                <a:cs typeface="Calibri"/>
              </a:rPr>
              <a:t>                                            DFSS -&gt;</a:t>
            </a:r>
            <a:br>
              <a:rPr lang="en-US" b="1"/>
            </a:br>
            <a:r>
              <a:rPr lang="en-US" b="1">
                <a:latin typeface="Calibri"/>
                <a:cs typeface="Calibri"/>
              </a:rPr>
              <a:t>                                                        DFSS Quarterly</a:t>
            </a:r>
            <a:endParaRPr lang="en-US"/>
          </a:p>
        </p:txBody>
      </p:sp>
      <p:pic>
        <p:nvPicPr>
          <p:cNvPr id="6" name="Picture 6">
            <a:extLst>
              <a:ext uri="{FF2B5EF4-FFF2-40B4-BE49-F238E27FC236}">
                <a16:creationId xmlns:a16="http://schemas.microsoft.com/office/drawing/2014/main" id="{EF17FC38-9FBE-46D0-81FB-BBE3EEB71C65}"/>
              </a:ext>
            </a:extLst>
          </p:cNvPr>
          <p:cNvPicPr>
            <a:picLocks noChangeAspect="1"/>
          </p:cNvPicPr>
          <p:nvPr/>
        </p:nvPicPr>
        <p:blipFill>
          <a:blip r:embed="rId2"/>
          <a:stretch>
            <a:fillRect/>
          </a:stretch>
        </p:blipFill>
        <p:spPr>
          <a:xfrm>
            <a:off x="6306378" y="1832420"/>
            <a:ext cx="4350026" cy="4244850"/>
          </a:xfrm>
          <a:prstGeom prst="rect">
            <a:avLst/>
          </a:prstGeom>
        </p:spPr>
      </p:pic>
      <p:sp>
        <p:nvSpPr>
          <p:cNvPr id="4" name="Slide Number Placeholder 3">
            <a:extLst>
              <a:ext uri="{FF2B5EF4-FFF2-40B4-BE49-F238E27FC236}">
                <a16:creationId xmlns:a16="http://schemas.microsoft.com/office/drawing/2014/main" id="{FBADBB6E-B217-4F2C-84F6-D90AA99D80E3}"/>
              </a:ext>
            </a:extLst>
          </p:cNvPr>
          <p:cNvSpPr>
            <a:spLocks noGrp="1"/>
          </p:cNvSpPr>
          <p:nvPr>
            <p:ph type="sldNum" sz="quarter" idx="12"/>
          </p:nvPr>
        </p:nvSpPr>
        <p:spPr/>
        <p:txBody>
          <a:bodyPr/>
          <a:lstStyle/>
          <a:p>
            <a:fld id="{3FCCF984-64AA-42B4-8D2F-66BCDE3A50F4}" type="slidenum">
              <a:rPr lang="en-US" smtClean="0"/>
              <a:t>11</a:t>
            </a:fld>
            <a:endParaRPr lang="en-US"/>
          </a:p>
        </p:txBody>
      </p:sp>
    </p:spTree>
    <p:extLst>
      <p:ext uri="{BB962C8B-B14F-4D97-AF65-F5344CB8AC3E}">
        <p14:creationId xmlns:p14="http://schemas.microsoft.com/office/powerpoint/2010/main" val="35755111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1AA2F-ADFF-4752-B20B-E69B4B1A9FB6}"/>
              </a:ext>
            </a:extLst>
          </p:cNvPr>
          <p:cNvSpPr>
            <a:spLocks noGrp="1"/>
          </p:cNvSpPr>
          <p:nvPr>
            <p:ph type="title"/>
          </p:nvPr>
        </p:nvSpPr>
        <p:spPr/>
        <p:txBody>
          <a:bodyPr/>
          <a:lstStyle/>
          <a:p>
            <a:pPr lvl="1">
              <a:spcBef>
                <a:spcPts val="400"/>
              </a:spcBef>
              <a:spcAft>
                <a:spcPts val="200"/>
              </a:spcAft>
            </a:pPr>
            <a:r>
              <a:rPr lang="en-US" sz="3600"/>
              <a:t>Scheduling The Report</a:t>
            </a:r>
            <a:endParaRPr lang="en-US"/>
          </a:p>
        </p:txBody>
      </p:sp>
      <p:sp>
        <p:nvSpPr>
          <p:cNvPr id="3" name="Content Placeholder 2">
            <a:extLst>
              <a:ext uri="{FF2B5EF4-FFF2-40B4-BE49-F238E27FC236}">
                <a16:creationId xmlns:a16="http://schemas.microsoft.com/office/drawing/2014/main" id="{726890D5-5F60-4922-8590-59B75894B400}"/>
              </a:ext>
            </a:extLst>
          </p:cNvPr>
          <p:cNvSpPr>
            <a:spLocks noGrp="1"/>
          </p:cNvSpPr>
          <p:nvPr>
            <p:ph idx="1"/>
          </p:nvPr>
        </p:nvSpPr>
        <p:spPr>
          <a:xfrm>
            <a:off x="1069848" y="2121408"/>
            <a:ext cx="5022574" cy="4050792"/>
          </a:xfrm>
        </p:spPr>
        <p:txBody>
          <a:bodyPr vert="horz" lIns="91440" tIns="45720" rIns="91440" bIns="45720" rtlCol="0" anchor="t">
            <a:normAutofit/>
          </a:bodyPr>
          <a:lstStyle/>
          <a:p>
            <a:pPr indent="0">
              <a:buNone/>
            </a:pPr>
            <a:endParaRPr lang="en-US" sz="2400">
              <a:latin typeface="Calibri"/>
              <a:cs typeface="Calibri"/>
            </a:endParaRPr>
          </a:p>
          <a:p>
            <a:pPr indent="0">
              <a:buNone/>
            </a:pPr>
            <a:r>
              <a:rPr lang="en-US" sz="2400">
                <a:latin typeface="Calibri"/>
                <a:cs typeface="Calibri"/>
              </a:rPr>
              <a:t>These reports takes time to process in browser.</a:t>
            </a:r>
            <a:endParaRPr lang="en-US" sz="2400"/>
          </a:p>
          <a:p>
            <a:pPr indent="0">
              <a:buNone/>
            </a:pPr>
            <a:r>
              <a:rPr lang="en-US" sz="2400">
                <a:latin typeface="Calibri"/>
                <a:cs typeface="Calibri"/>
              </a:rPr>
              <a:t>The best practice is to schedule the report.</a:t>
            </a:r>
            <a:endParaRPr lang="en-US" sz="2400"/>
          </a:p>
          <a:p>
            <a:pPr marL="0" indent="0">
              <a:buNone/>
            </a:pPr>
            <a:br>
              <a:rPr lang="en-US"/>
            </a:br>
            <a:endParaRPr lang="en-US"/>
          </a:p>
        </p:txBody>
      </p:sp>
      <p:pic>
        <p:nvPicPr>
          <p:cNvPr id="4" name="Picture 4">
            <a:extLst>
              <a:ext uri="{FF2B5EF4-FFF2-40B4-BE49-F238E27FC236}">
                <a16:creationId xmlns:a16="http://schemas.microsoft.com/office/drawing/2014/main" id="{0A03ADFE-17B7-4F51-9502-64E3273B21A9}"/>
              </a:ext>
            </a:extLst>
          </p:cNvPr>
          <p:cNvPicPr>
            <a:picLocks noChangeAspect="1"/>
          </p:cNvPicPr>
          <p:nvPr/>
        </p:nvPicPr>
        <p:blipFill>
          <a:blip r:embed="rId2"/>
          <a:stretch>
            <a:fillRect/>
          </a:stretch>
        </p:blipFill>
        <p:spPr>
          <a:xfrm>
            <a:off x="7001107" y="482292"/>
            <a:ext cx="4016298" cy="3291464"/>
          </a:xfrm>
          <a:prstGeom prst="rect">
            <a:avLst/>
          </a:prstGeom>
        </p:spPr>
      </p:pic>
      <p:pic>
        <p:nvPicPr>
          <p:cNvPr id="5" name="Picture 5">
            <a:extLst>
              <a:ext uri="{FF2B5EF4-FFF2-40B4-BE49-F238E27FC236}">
                <a16:creationId xmlns:a16="http://schemas.microsoft.com/office/drawing/2014/main" id="{3A382564-C862-44C5-9598-9ACB4520AFD6}"/>
              </a:ext>
            </a:extLst>
          </p:cNvPr>
          <p:cNvPicPr>
            <a:picLocks noChangeAspect="1"/>
          </p:cNvPicPr>
          <p:nvPr/>
        </p:nvPicPr>
        <p:blipFill>
          <a:blip r:embed="rId3"/>
          <a:stretch>
            <a:fillRect/>
          </a:stretch>
        </p:blipFill>
        <p:spPr>
          <a:xfrm>
            <a:off x="7001107" y="3770715"/>
            <a:ext cx="4016297" cy="2810619"/>
          </a:xfrm>
          <a:prstGeom prst="rect">
            <a:avLst/>
          </a:prstGeom>
        </p:spPr>
      </p:pic>
      <p:sp>
        <p:nvSpPr>
          <p:cNvPr id="6" name="Slide Number Placeholder 5">
            <a:extLst>
              <a:ext uri="{FF2B5EF4-FFF2-40B4-BE49-F238E27FC236}">
                <a16:creationId xmlns:a16="http://schemas.microsoft.com/office/drawing/2014/main" id="{33ECCA4C-7290-4476-93F5-D264414EE002}"/>
              </a:ext>
            </a:extLst>
          </p:cNvPr>
          <p:cNvSpPr>
            <a:spLocks noGrp="1"/>
          </p:cNvSpPr>
          <p:nvPr>
            <p:ph type="sldNum" sz="quarter" idx="12"/>
          </p:nvPr>
        </p:nvSpPr>
        <p:spPr/>
        <p:txBody>
          <a:bodyPr/>
          <a:lstStyle/>
          <a:p>
            <a:fld id="{3FCCF984-64AA-42B4-8D2F-66BCDE3A50F4}" type="slidenum">
              <a:rPr lang="en-US" smtClean="0"/>
              <a:t>12</a:t>
            </a:fld>
            <a:endParaRPr lang="en-US"/>
          </a:p>
        </p:txBody>
      </p:sp>
    </p:spTree>
    <p:extLst>
      <p:ext uri="{BB962C8B-B14F-4D97-AF65-F5344CB8AC3E}">
        <p14:creationId xmlns:p14="http://schemas.microsoft.com/office/powerpoint/2010/main" val="26310275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1AA2F-ADFF-4752-B20B-E69B4B1A9FB6}"/>
              </a:ext>
            </a:extLst>
          </p:cNvPr>
          <p:cNvSpPr>
            <a:spLocks noGrp="1"/>
          </p:cNvSpPr>
          <p:nvPr>
            <p:ph type="title"/>
          </p:nvPr>
        </p:nvSpPr>
        <p:spPr/>
        <p:txBody>
          <a:bodyPr/>
          <a:lstStyle/>
          <a:p>
            <a:pPr lvl="1">
              <a:spcBef>
                <a:spcPts val="400"/>
              </a:spcBef>
              <a:spcAft>
                <a:spcPts val="200"/>
              </a:spcAft>
            </a:pPr>
            <a:r>
              <a:rPr lang="en-US" sz="3600"/>
              <a:t>Scheduling The Report</a:t>
            </a:r>
            <a:endParaRPr lang="en-US"/>
          </a:p>
        </p:txBody>
      </p:sp>
      <p:sp>
        <p:nvSpPr>
          <p:cNvPr id="3" name="Content Placeholder 2">
            <a:extLst>
              <a:ext uri="{FF2B5EF4-FFF2-40B4-BE49-F238E27FC236}">
                <a16:creationId xmlns:a16="http://schemas.microsoft.com/office/drawing/2014/main" id="{726890D5-5F60-4922-8590-59B75894B400}"/>
              </a:ext>
            </a:extLst>
          </p:cNvPr>
          <p:cNvSpPr>
            <a:spLocks noGrp="1"/>
          </p:cNvSpPr>
          <p:nvPr>
            <p:ph idx="1"/>
          </p:nvPr>
        </p:nvSpPr>
        <p:spPr>
          <a:xfrm>
            <a:off x="846824" y="2121408"/>
            <a:ext cx="4688038" cy="4050792"/>
          </a:xfrm>
        </p:spPr>
        <p:txBody>
          <a:bodyPr vert="horz" lIns="91440" tIns="45720" rIns="91440" bIns="45720" rtlCol="0" anchor="t">
            <a:normAutofit fontScale="77500" lnSpcReduction="20000"/>
          </a:bodyPr>
          <a:lstStyle/>
          <a:p>
            <a:pPr indent="0">
              <a:buNone/>
            </a:pPr>
            <a:endParaRPr lang="en-US" sz="2400">
              <a:latin typeface="Calibri"/>
              <a:cs typeface="Calibri"/>
            </a:endParaRPr>
          </a:p>
          <a:p>
            <a:pPr>
              <a:lnSpc>
                <a:spcPct val="120000"/>
              </a:lnSpc>
              <a:buNone/>
            </a:pPr>
            <a:r>
              <a:rPr lang="en-US" sz="2400">
                <a:latin typeface="Calibri"/>
                <a:cs typeface="Calibri"/>
              </a:rPr>
              <a:t>When you get to this screen:</a:t>
            </a:r>
            <a:endParaRPr lang="en-US" sz="2400"/>
          </a:p>
          <a:p>
            <a:pPr>
              <a:lnSpc>
                <a:spcPct val="120000"/>
              </a:lnSpc>
            </a:pPr>
            <a:r>
              <a:rPr lang="en-US" sz="2400">
                <a:latin typeface="Calibri"/>
                <a:cs typeface="Calibri"/>
              </a:rPr>
              <a:t>Search for your project</a:t>
            </a:r>
            <a:endParaRPr lang="en-US" sz="2400"/>
          </a:p>
          <a:p>
            <a:pPr>
              <a:lnSpc>
                <a:spcPct val="120000"/>
              </a:lnSpc>
            </a:pPr>
            <a:r>
              <a:rPr lang="en-US" sz="2400">
                <a:latin typeface="Calibri"/>
                <a:cs typeface="Calibri"/>
              </a:rPr>
              <a:t>Select your project by clicking the green button</a:t>
            </a:r>
            <a:endParaRPr lang="en-US" sz="2400"/>
          </a:p>
          <a:p>
            <a:pPr>
              <a:lnSpc>
                <a:spcPct val="120000"/>
              </a:lnSpc>
            </a:pPr>
            <a:r>
              <a:rPr lang="en-US" sz="2400">
                <a:latin typeface="Calibri"/>
                <a:cs typeface="Calibri"/>
              </a:rPr>
              <a:t>After selecting the project, it will appear at the bottom</a:t>
            </a:r>
            <a:endParaRPr lang="en-US" sz="2400"/>
          </a:p>
          <a:p>
            <a:pPr>
              <a:lnSpc>
                <a:spcPct val="120000"/>
              </a:lnSpc>
            </a:pPr>
            <a:r>
              <a:rPr lang="en-US" sz="2400">
                <a:latin typeface="Calibri"/>
                <a:cs typeface="Calibri"/>
              </a:rPr>
              <a:t>Click submit</a:t>
            </a:r>
            <a:endParaRPr lang="en-US" sz="2400"/>
          </a:p>
          <a:p>
            <a:pPr indent="0">
              <a:buNone/>
            </a:pPr>
            <a:endParaRPr lang="en-US" sz="2400"/>
          </a:p>
          <a:p>
            <a:pPr marL="0" indent="0">
              <a:buNone/>
            </a:pPr>
            <a:br>
              <a:rPr lang="en-US"/>
            </a:br>
            <a:endParaRPr lang="en-US"/>
          </a:p>
        </p:txBody>
      </p:sp>
      <p:pic>
        <p:nvPicPr>
          <p:cNvPr id="5" name="Picture 5">
            <a:extLst>
              <a:ext uri="{FF2B5EF4-FFF2-40B4-BE49-F238E27FC236}">
                <a16:creationId xmlns:a16="http://schemas.microsoft.com/office/drawing/2014/main" id="{F387743E-066C-432E-8DDD-C9F47D12091A}"/>
              </a:ext>
            </a:extLst>
          </p:cNvPr>
          <p:cNvPicPr>
            <a:picLocks noChangeAspect="1"/>
          </p:cNvPicPr>
          <p:nvPr/>
        </p:nvPicPr>
        <p:blipFill>
          <a:blip r:embed="rId2"/>
          <a:stretch>
            <a:fillRect/>
          </a:stretch>
        </p:blipFill>
        <p:spPr>
          <a:xfrm>
            <a:off x="5570034" y="1702542"/>
            <a:ext cx="6116443" cy="4465818"/>
          </a:xfrm>
          <a:prstGeom prst="rect">
            <a:avLst/>
          </a:prstGeom>
        </p:spPr>
      </p:pic>
      <p:sp>
        <p:nvSpPr>
          <p:cNvPr id="4" name="Slide Number Placeholder 3">
            <a:extLst>
              <a:ext uri="{FF2B5EF4-FFF2-40B4-BE49-F238E27FC236}">
                <a16:creationId xmlns:a16="http://schemas.microsoft.com/office/drawing/2014/main" id="{FE8907F3-71C7-4A7E-A5CB-EB4A89CC8097}"/>
              </a:ext>
            </a:extLst>
          </p:cNvPr>
          <p:cNvSpPr>
            <a:spLocks noGrp="1"/>
          </p:cNvSpPr>
          <p:nvPr>
            <p:ph type="sldNum" sz="quarter" idx="12"/>
          </p:nvPr>
        </p:nvSpPr>
        <p:spPr/>
        <p:txBody>
          <a:bodyPr/>
          <a:lstStyle/>
          <a:p>
            <a:fld id="{3FCCF984-64AA-42B4-8D2F-66BCDE3A50F4}" type="slidenum">
              <a:rPr lang="en-US" smtClean="0"/>
              <a:t>13</a:t>
            </a:fld>
            <a:endParaRPr lang="en-US"/>
          </a:p>
        </p:txBody>
      </p:sp>
    </p:spTree>
    <p:extLst>
      <p:ext uri="{BB962C8B-B14F-4D97-AF65-F5344CB8AC3E}">
        <p14:creationId xmlns:p14="http://schemas.microsoft.com/office/powerpoint/2010/main" val="19019109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1AA2F-ADFF-4752-B20B-E69B4B1A9FB6}"/>
              </a:ext>
            </a:extLst>
          </p:cNvPr>
          <p:cNvSpPr>
            <a:spLocks noGrp="1"/>
          </p:cNvSpPr>
          <p:nvPr>
            <p:ph type="title"/>
          </p:nvPr>
        </p:nvSpPr>
        <p:spPr/>
        <p:txBody>
          <a:bodyPr/>
          <a:lstStyle/>
          <a:p>
            <a:pPr lvl="1">
              <a:spcBef>
                <a:spcPts val="400"/>
              </a:spcBef>
              <a:spcAft>
                <a:spcPts val="200"/>
              </a:spcAft>
            </a:pPr>
            <a:r>
              <a:rPr lang="en-US" sz="3600"/>
              <a:t>Scheduling The Report</a:t>
            </a:r>
            <a:endParaRPr lang="en-US"/>
          </a:p>
        </p:txBody>
      </p:sp>
      <p:sp>
        <p:nvSpPr>
          <p:cNvPr id="3" name="Content Placeholder 2">
            <a:extLst>
              <a:ext uri="{FF2B5EF4-FFF2-40B4-BE49-F238E27FC236}">
                <a16:creationId xmlns:a16="http://schemas.microsoft.com/office/drawing/2014/main" id="{726890D5-5F60-4922-8590-59B75894B400}"/>
              </a:ext>
            </a:extLst>
          </p:cNvPr>
          <p:cNvSpPr>
            <a:spLocks noGrp="1"/>
          </p:cNvSpPr>
          <p:nvPr>
            <p:ph idx="1"/>
          </p:nvPr>
        </p:nvSpPr>
        <p:spPr>
          <a:xfrm>
            <a:off x="846824" y="2121408"/>
            <a:ext cx="5251255" cy="4050792"/>
          </a:xfrm>
        </p:spPr>
        <p:txBody>
          <a:bodyPr vert="horz" lIns="91440" tIns="45720" rIns="91440" bIns="45720" rtlCol="0" anchor="t">
            <a:normAutofit/>
          </a:bodyPr>
          <a:lstStyle/>
          <a:p>
            <a:pPr>
              <a:lnSpc>
                <a:spcPct val="120000"/>
              </a:lnSpc>
            </a:pPr>
            <a:endParaRPr lang="en-US" sz="1800">
              <a:latin typeface="Calibri"/>
              <a:cs typeface="Calibri"/>
            </a:endParaRPr>
          </a:p>
          <a:p>
            <a:pPr>
              <a:lnSpc>
                <a:spcPct val="120000"/>
              </a:lnSpc>
            </a:pPr>
            <a:r>
              <a:rPr lang="en-US" sz="1800" dirty="0">
                <a:latin typeface="Calibri"/>
                <a:cs typeface="Calibri"/>
              </a:rPr>
              <a:t>Date prompts will</a:t>
            </a:r>
            <a:r>
              <a:rPr lang="en-US" sz="1800">
                <a:latin typeface="Calibri"/>
                <a:cs typeface="Calibri"/>
              </a:rPr>
              <a:t> </a:t>
            </a:r>
            <a:r>
              <a:rPr lang="en-US" sz="1800" dirty="0">
                <a:latin typeface="Calibri"/>
                <a:cs typeface="Calibri"/>
              </a:rPr>
              <a:t>be prepopulated in the report</a:t>
            </a:r>
            <a:r>
              <a:rPr lang="en-US" sz="1800">
                <a:latin typeface="Calibri"/>
                <a:cs typeface="Calibri"/>
              </a:rPr>
              <a:t>,</a:t>
            </a:r>
            <a:r>
              <a:rPr lang="en-US" sz="1800" dirty="0">
                <a:latin typeface="Calibri"/>
                <a:cs typeface="Calibri"/>
              </a:rPr>
              <a:t> </a:t>
            </a:r>
            <a:r>
              <a:rPr lang="en-US" sz="1800">
                <a:latin typeface="Calibri"/>
                <a:cs typeface="Calibri"/>
              </a:rPr>
              <a:t>but </a:t>
            </a:r>
            <a:r>
              <a:rPr lang="en-US" sz="1800" dirty="0">
                <a:latin typeface="Calibri"/>
                <a:cs typeface="Calibri"/>
              </a:rPr>
              <a:t>parameters </a:t>
            </a:r>
            <a:r>
              <a:rPr lang="en-US" sz="1800">
                <a:latin typeface="Calibri"/>
                <a:cs typeface="Calibri"/>
              </a:rPr>
              <a:t>may be updated and</a:t>
            </a:r>
            <a:r>
              <a:rPr lang="en-US" sz="1800" dirty="0">
                <a:latin typeface="Calibri"/>
                <a:cs typeface="Calibri"/>
              </a:rPr>
              <a:t> entered manually.  </a:t>
            </a:r>
            <a:endParaRPr lang="en-US" sz="1800" dirty="0"/>
          </a:p>
          <a:p>
            <a:pPr>
              <a:lnSpc>
                <a:spcPct val="120000"/>
              </a:lnSpc>
            </a:pPr>
            <a:endParaRPr lang="en-US" sz="1800">
              <a:latin typeface="Calibri"/>
              <a:cs typeface="Calibri"/>
            </a:endParaRPr>
          </a:p>
          <a:p>
            <a:pPr>
              <a:lnSpc>
                <a:spcPct val="120000"/>
              </a:lnSpc>
            </a:pPr>
            <a:r>
              <a:rPr lang="en-US" sz="1800" dirty="0">
                <a:latin typeface="Calibri"/>
                <a:cs typeface="Calibri"/>
              </a:rPr>
              <a:t>Ensure that </a:t>
            </a:r>
            <a:r>
              <a:rPr lang="en-US" sz="1800">
                <a:latin typeface="Calibri"/>
                <a:cs typeface="Calibri"/>
              </a:rPr>
              <a:t>any reporting</a:t>
            </a:r>
            <a:r>
              <a:rPr lang="en-US" sz="1800" dirty="0">
                <a:latin typeface="Calibri"/>
                <a:cs typeface="Calibri"/>
              </a:rPr>
              <a:t> range you </a:t>
            </a:r>
            <a:r>
              <a:rPr lang="en-US" sz="1800">
                <a:latin typeface="Calibri"/>
                <a:cs typeface="Calibri"/>
              </a:rPr>
              <a:t>select</a:t>
            </a:r>
            <a:r>
              <a:rPr lang="en-US" sz="1800" dirty="0">
                <a:latin typeface="Calibri"/>
                <a:cs typeface="Calibri"/>
              </a:rPr>
              <a:t> for Report Start and End date are in line with the DFSS submission requirements </a:t>
            </a:r>
          </a:p>
          <a:p>
            <a:pPr>
              <a:lnSpc>
                <a:spcPct val="120000"/>
              </a:lnSpc>
            </a:pPr>
            <a:endParaRPr lang="en-US" sz="2400"/>
          </a:p>
          <a:p>
            <a:pPr>
              <a:lnSpc>
                <a:spcPct val="120000"/>
              </a:lnSpc>
            </a:pPr>
            <a:endParaRPr lang="en-US" sz="2400"/>
          </a:p>
          <a:p>
            <a:pPr>
              <a:lnSpc>
                <a:spcPct val="120000"/>
              </a:lnSpc>
            </a:pPr>
            <a:endParaRPr lang="en-US" sz="2400"/>
          </a:p>
        </p:txBody>
      </p:sp>
      <p:pic>
        <p:nvPicPr>
          <p:cNvPr id="6" name="Picture 6">
            <a:extLst>
              <a:ext uri="{FF2B5EF4-FFF2-40B4-BE49-F238E27FC236}">
                <a16:creationId xmlns:a16="http://schemas.microsoft.com/office/drawing/2014/main" id="{4BF55332-8DF8-496F-A61B-13770D53105A}"/>
              </a:ext>
            </a:extLst>
          </p:cNvPr>
          <p:cNvPicPr>
            <a:picLocks noChangeAspect="1"/>
          </p:cNvPicPr>
          <p:nvPr/>
        </p:nvPicPr>
        <p:blipFill>
          <a:blip r:embed="rId2"/>
          <a:stretch>
            <a:fillRect/>
          </a:stretch>
        </p:blipFill>
        <p:spPr>
          <a:xfrm>
            <a:off x="6099313" y="2125536"/>
            <a:ext cx="5307980" cy="3221860"/>
          </a:xfrm>
          <a:prstGeom prst="rect">
            <a:avLst/>
          </a:prstGeom>
        </p:spPr>
      </p:pic>
      <p:sp>
        <p:nvSpPr>
          <p:cNvPr id="4" name="Slide Number Placeholder 3">
            <a:extLst>
              <a:ext uri="{FF2B5EF4-FFF2-40B4-BE49-F238E27FC236}">
                <a16:creationId xmlns:a16="http://schemas.microsoft.com/office/drawing/2014/main" id="{1B7268F1-96B8-4A01-936B-487BBB122AC4}"/>
              </a:ext>
            </a:extLst>
          </p:cNvPr>
          <p:cNvSpPr>
            <a:spLocks noGrp="1"/>
          </p:cNvSpPr>
          <p:nvPr>
            <p:ph type="sldNum" sz="quarter" idx="12"/>
          </p:nvPr>
        </p:nvSpPr>
        <p:spPr/>
        <p:txBody>
          <a:bodyPr/>
          <a:lstStyle/>
          <a:p>
            <a:fld id="{3FCCF984-64AA-42B4-8D2F-66BCDE3A50F4}" type="slidenum">
              <a:rPr lang="en-US" smtClean="0"/>
              <a:t>14</a:t>
            </a:fld>
            <a:endParaRPr lang="en-US"/>
          </a:p>
        </p:txBody>
      </p:sp>
    </p:spTree>
    <p:extLst>
      <p:ext uri="{BB962C8B-B14F-4D97-AF65-F5344CB8AC3E}">
        <p14:creationId xmlns:p14="http://schemas.microsoft.com/office/powerpoint/2010/main" val="10636023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1AA2F-ADFF-4752-B20B-E69B4B1A9FB6}"/>
              </a:ext>
            </a:extLst>
          </p:cNvPr>
          <p:cNvSpPr>
            <a:spLocks noGrp="1"/>
          </p:cNvSpPr>
          <p:nvPr>
            <p:ph type="title"/>
          </p:nvPr>
        </p:nvSpPr>
        <p:spPr/>
        <p:txBody>
          <a:bodyPr/>
          <a:lstStyle/>
          <a:p>
            <a:pPr lvl="1" algn="l">
              <a:lnSpc>
                <a:spcPct val="90000"/>
              </a:lnSpc>
              <a:spcBef>
                <a:spcPts val="400"/>
              </a:spcBef>
              <a:spcAft>
                <a:spcPts val="200"/>
              </a:spcAft>
            </a:pPr>
            <a:r>
              <a:rPr lang="en-US" sz="3600"/>
              <a:t>Using Reference Tables</a:t>
            </a:r>
          </a:p>
        </p:txBody>
      </p:sp>
      <p:sp>
        <p:nvSpPr>
          <p:cNvPr id="3" name="Content Placeholder 2">
            <a:extLst>
              <a:ext uri="{FF2B5EF4-FFF2-40B4-BE49-F238E27FC236}">
                <a16:creationId xmlns:a16="http://schemas.microsoft.com/office/drawing/2014/main" id="{726890D5-5F60-4922-8590-59B75894B400}"/>
              </a:ext>
            </a:extLst>
          </p:cNvPr>
          <p:cNvSpPr>
            <a:spLocks noGrp="1"/>
          </p:cNvSpPr>
          <p:nvPr>
            <p:ph idx="1"/>
          </p:nvPr>
        </p:nvSpPr>
        <p:spPr>
          <a:xfrm>
            <a:off x="1069848" y="2121408"/>
            <a:ext cx="4674705" cy="4050792"/>
          </a:xfrm>
          <a:noFill/>
        </p:spPr>
        <p:txBody>
          <a:bodyPr vert="horz" lIns="91440" tIns="45720" rIns="91440" bIns="45720" rtlCol="0" anchor="t">
            <a:normAutofit/>
          </a:bodyPr>
          <a:lstStyle/>
          <a:p>
            <a:r>
              <a:rPr lang="en-US" b="1">
                <a:solidFill>
                  <a:srgbClr val="00B050"/>
                </a:solidFill>
                <a:latin typeface="Calibri"/>
                <a:cs typeface="Calibri"/>
              </a:rPr>
              <a:t>Green</a:t>
            </a:r>
            <a:r>
              <a:rPr lang="en-US">
                <a:latin typeface="Calibri"/>
                <a:cs typeface="Calibri"/>
              </a:rPr>
              <a:t> = The table has information that’s sourced from HMIS</a:t>
            </a:r>
          </a:p>
          <a:p>
            <a:r>
              <a:rPr lang="en-US" b="1">
                <a:solidFill>
                  <a:srgbClr val="FFC000"/>
                </a:solidFill>
                <a:latin typeface="Calibri"/>
                <a:cs typeface="Calibri"/>
              </a:rPr>
              <a:t>Orange</a:t>
            </a:r>
            <a:r>
              <a:rPr lang="en-US">
                <a:latin typeface="Calibri"/>
                <a:cs typeface="Calibri"/>
              </a:rPr>
              <a:t> = The table requires </a:t>
            </a:r>
            <a:r>
              <a:rPr lang="en-US" b="1">
                <a:latin typeface="Calibri"/>
                <a:cs typeface="Calibri"/>
              </a:rPr>
              <a:t>manual data entry</a:t>
            </a:r>
            <a:r>
              <a:rPr lang="en-US">
                <a:latin typeface="Calibri"/>
                <a:cs typeface="Calibri"/>
              </a:rPr>
              <a:t>, but you have an HMIS reference table to use</a:t>
            </a:r>
          </a:p>
          <a:p>
            <a:r>
              <a:rPr lang="en-US" b="1">
                <a:solidFill>
                  <a:srgbClr val="FF26C9"/>
                </a:solidFill>
                <a:latin typeface="Calibri"/>
                <a:cs typeface="Calibri"/>
              </a:rPr>
              <a:t>Pink</a:t>
            </a:r>
            <a:r>
              <a:rPr lang="en-US">
                <a:latin typeface="Calibri"/>
                <a:cs typeface="Calibri"/>
              </a:rPr>
              <a:t> = The table also requires </a:t>
            </a:r>
            <a:r>
              <a:rPr lang="en-US" b="1">
                <a:latin typeface="Calibri"/>
                <a:cs typeface="Calibri"/>
              </a:rPr>
              <a:t>manual data entry</a:t>
            </a:r>
            <a:r>
              <a:rPr lang="en-US">
                <a:latin typeface="Calibri"/>
                <a:cs typeface="Calibri"/>
              </a:rPr>
              <a:t>, but without the use of a reference table</a:t>
            </a:r>
          </a:p>
          <a:p>
            <a:r>
              <a:rPr lang="en-US" b="1">
                <a:solidFill>
                  <a:srgbClr val="FF0000"/>
                </a:solidFill>
                <a:highlight>
                  <a:srgbClr val="C0C0C0"/>
                </a:highlight>
                <a:latin typeface="Calibri"/>
                <a:cs typeface="Calibri"/>
              </a:rPr>
              <a:t>Grey with Red Text</a:t>
            </a:r>
            <a:r>
              <a:rPr lang="en-US">
                <a:latin typeface="Calibri"/>
                <a:cs typeface="Calibri"/>
              </a:rPr>
              <a:t> = Missing data, often referencing no date of birth entered</a:t>
            </a:r>
          </a:p>
          <a:p>
            <a:r>
              <a:rPr lang="en-US" b="1">
                <a:solidFill>
                  <a:schemeClr val="tx1">
                    <a:lumMod val="50000"/>
                    <a:lumOff val="50000"/>
                  </a:schemeClr>
                </a:solidFill>
                <a:highlight>
                  <a:srgbClr val="FFFF00"/>
                </a:highlight>
                <a:latin typeface="Calibri"/>
                <a:cs typeface="Calibri"/>
              </a:rPr>
              <a:t>Yellow</a:t>
            </a:r>
            <a:r>
              <a:rPr lang="en-US">
                <a:latin typeface="Calibri"/>
                <a:cs typeface="Calibri"/>
              </a:rPr>
              <a:t> = Totals</a:t>
            </a:r>
          </a:p>
        </p:txBody>
      </p:sp>
      <p:pic>
        <p:nvPicPr>
          <p:cNvPr id="7" name="Picture 7">
            <a:extLst>
              <a:ext uri="{FF2B5EF4-FFF2-40B4-BE49-F238E27FC236}">
                <a16:creationId xmlns:a16="http://schemas.microsoft.com/office/drawing/2014/main" id="{828345D2-4562-434D-B44C-E1816F313816}"/>
              </a:ext>
            </a:extLst>
          </p:cNvPr>
          <p:cNvPicPr>
            <a:picLocks noChangeAspect="1"/>
          </p:cNvPicPr>
          <p:nvPr/>
        </p:nvPicPr>
        <p:blipFill>
          <a:blip r:embed="rId2"/>
          <a:stretch>
            <a:fillRect/>
          </a:stretch>
        </p:blipFill>
        <p:spPr>
          <a:xfrm>
            <a:off x="6570411" y="947183"/>
            <a:ext cx="4090639" cy="5619777"/>
          </a:xfrm>
          <a:prstGeom prst="rect">
            <a:avLst/>
          </a:prstGeom>
        </p:spPr>
      </p:pic>
      <p:sp>
        <p:nvSpPr>
          <p:cNvPr id="4" name="Slide Number Placeholder 3">
            <a:extLst>
              <a:ext uri="{FF2B5EF4-FFF2-40B4-BE49-F238E27FC236}">
                <a16:creationId xmlns:a16="http://schemas.microsoft.com/office/drawing/2014/main" id="{4743E017-0224-4CD9-ABCA-9AE38CB56152}"/>
              </a:ext>
            </a:extLst>
          </p:cNvPr>
          <p:cNvSpPr>
            <a:spLocks noGrp="1"/>
          </p:cNvSpPr>
          <p:nvPr>
            <p:ph type="sldNum" sz="quarter" idx="12"/>
          </p:nvPr>
        </p:nvSpPr>
        <p:spPr/>
        <p:txBody>
          <a:bodyPr/>
          <a:lstStyle/>
          <a:p>
            <a:fld id="{3FCCF984-64AA-42B4-8D2F-66BCDE3A50F4}" type="slidenum">
              <a:rPr lang="en-US" smtClean="0"/>
              <a:t>15</a:t>
            </a:fld>
            <a:endParaRPr lang="en-US"/>
          </a:p>
        </p:txBody>
      </p:sp>
    </p:spTree>
    <p:extLst>
      <p:ext uri="{BB962C8B-B14F-4D97-AF65-F5344CB8AC3E}">
        <p14:creationId xmlns:p14="http://schemas.microsoft.com/office/powerpoint/2010/main" val="2192375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1AA2F-ADFF-4752-B20B-E69B4B1A9FB6}"/>
              </a:ext>
            </a:extLst>
          </p:cNvPr>
          <p:cNvSpPr>
            <a:spLocks noGrp="1"/>
          </p:cNvSpPr>
          <p:nvPr>
            <p:ph type="title"/>
          </p:nvPr>
        </p:nvSpPr>
        <p:spPr/>
        <p:txBody>
          <a:bodyPr/>
          <a:lstStyle/>
          <a:p>
            <a:pPr lvl="1" algn="l">
              <a:lnSpc>
                <a:spcPct val="90000"/>
              </a:lnSpc>
              <a:spcBef>
                <a:spcPts val="400"/>
              </a:spcBef>
              <a:spcAft>
                <a:spcPts val="200"/>
              </a:spcAft>
            </a:pPr>
            <a:r>
              <a:rPr lang="en-US" sz="3600"/>
              <a:t>Using Reference Tables</a:t>
            </a:r>
          </a:p>
        </p:txBody>
      </p:sp>
      <p:pic>
        <p:nvPicPr>
          <p:cNvPr id="6" name="Picture 6">
            <a:extLst>
              <a:ext uri="{FF2B5EF4-FFF2-40B4-BE49-F238E27FC236}">
                <a16:creationId xmlns:a16="http://schemas.microsoft.com/office/drawing/2014/main" id="{A0CA18FC-B1D0-4089-AB7A-1505F74B4372}"/>
              </a:ext>
            </a:extLst>
          </p:cNvPr>
          <p:cNvPicPr>
            <a:picLocks noGrp="1" noChangeAspect="1"/>
          </p:cNvPicPr>
          <p:nvPr>
            <p:ph idx="1"/>
          </p:nvPr>
        </p:nvPicPr>
        <p:blipFill>
          <a:blip r:embed="rId2"/>
          <a:stretch>
            <a:fillRect/>
          </a:stretch>
        </p:blipFill>
        <p:spPr>
          <a:xfrm>
            <a:off x="5513886" y="829725"/>
            <a:ext cx="6073628" cy="5463279"/>
          </a:xfrm>
          <a:noFill/>
        </p:spPr>
      </p:pic>
      <p:sp>
        <p:nvSpPr>
          <p:cNvPr id="4" name="Slide Number Placeholder 3">
            <a:extLst>
              <a:ext uri="{FF2B5EF4-FFF2-40B4-BE49-F238E27FC236}">
                <a16:creationId xmlns:a16="http://schemas.microsoft.com/office/drawing/2014/main" id="{C8E3CC67-1F77-4DF9-B355-BD081DBCCC4C}"/>
              </a:ext>
            </a:extLst>
          </p:cNvPr>
          <p:cNvSpPr>
            <a:spLocks noGrp="1"/>
          </p:cNvSpPr>
          <p:nvPr>
            <p:ph type="sldNum" sz="quarter" idx="12"/>
          </p:nvPr>
        </p:nvSpPr>
        <p:spPr/>
        <p:txBody>
          <a:bodyPr/>
          <a:lstStyle/>
          <a:p>
            <a:fld id="{3FCCF984-64AA-42B4-8D2F-66BCDE3A50F4}" type="slidenum">
              <a:rPr lang="en-US" smtClean="0"/>
              <a:t>16</a:t>
            </a:fld>
            <a:endParaRPr lang="en-US"/>
          </a:p>
        </p:txBody>
      </p:sp>
      <p:sp>
        <p:nvSpPr>
          <p:cNvPr id="9" name="Content Placeholder 2">
            <a:extLst>
              <a:ext uri="{FF2B5EF4-FFF2-40B4-BE49-F238E27FC236}">
                <a16:creationId xmlns:a16="http://schemas.microsoft.com/office/drawing/2014/main" id="{63FCF7B2-AB3D-4405-872D-E99B24CE8F4D}"/>
              </a:ext>
            </a:extLst>
          </p:cNvPr>
          <p:cNvSpPr txBox="1">
            <a:spLocks/>
          </p:cNvSpPr>
          <p:nvPr/>
        </p:nvSpPr>
        <p:spPr>
          <a:xfrm>
            <a:off x="605214" y="2065652"/>
            <a:ext cx="4907426" cy="4050792"/>
          </a:xfrm>
          <a:prstGeom prst="rect">
            <a:avLst/>
          </a:prstGeom>
        </p:spPr>
        <p:txBody>
          <a:bodyPr vert="horz" lIns="91440" tIns="45720" rIns="91440" bIns="45720" rtlCol="0" anchor="t">
            <a:normAutofit/>
          </a:bodyPr>
          <a:lstStyle>
            <a:lvl1pPr marL="182880" indent="-182880" algn="l" defTabSz="914400" rtl="0" eaLnBrk="1" latinLnBrk="0" hangingPunct="1">
              <a:lnSpc>
                <a:spcPct val="90000"/>
              </a:lnSpc>
              <a:spcBef>
                <a:spcPts val="1200"/>
              </a:spcBef>
              <a:buClr>
                <a:srgbClr val="E4002B"/>
              </a:buClr>
              <a:buSzPct val="90000"/>
              <a:buFont typeface="Arial"/>
              <a:buChar char="•"/>
              <a:defRPr sz="2000" kern="1200">
                <a:solidFill>
                  <a:srgbClr val="005899"/>
                </a:solidFill>
                <a:latin typeface="Calibri" panose="020F0502020204030204" pitchFamily="34" charset="0"/>
                <a:ea typeface="+mn-ea"/>
                <a:cs typeface="Calibri" panose="020F0502020204030204" pitchFamily="34" charset="0"/>
              </a:defRPr>
            </a:lvl1pPr>
            <a:lvl2pPr marL="457200" indent="-182880" algn="l" defTabSz="914400" rtl="0" eaLnBrk="1" latinLnBrk="0" hangingPunct="1">
              <a:lnSpc>
                <a:spcPct val="90000"/>
              </a:lnSpc>
              <a:spcBef>
                <a:spcPts val="400"/>
              </a:spcBef>
              <a:spcAft>
                <a:spcPts val="200"/>
              </a:spcAft>
              <a:buClr>
                <a:srgbClr val="E4002B"/>
              </a:buClr>
              <a:buSzPct val="90000"/>
              <a:buFont typeface="Arial"/>
              <a:buChar char="•"/>
              <a:defRPr sz="1800" kern="1200">
                <a:solidFill>
                  <a:srgbClr val="005899"/>
                </a:solidFill>
                <a:latin typeface="Calibri" panose="020F0502020204030204" pitchFamily="34" charset="0"/>
                <a:ea typeface="+mn-ea"/>
                <a:cs typeface="Calibri" panose="020F0502020204030204" pitchFamily="34" charset="0"/>
              </a:defRPr>
            </a:lvl2pPr>
            <a:lvl3pPr marL="731520" indent="-182880" algn="l" defTabSz="914400" rtl="0" eaLnBrk="1" latinLnBrk="0" hangingPunct="1">
              <a:lnSpc>
                <a:spcPct val="90000"/>
              </a:lnSpc>
              <a:spcBef>
                <a:spcPts val="400"/>
              </a:spcBef>
              <a:spcAft>
                <a:spcPts val="200"/>
              </a:spcAft>
              <a:buClr>
                <a:srgbClr val="E4002B"/>
              </a:buClr>
              <a:buSzPct val="90000"/>
              <a:buFont typeface="Arial"/>
              <a:buChar char="•"/>
              <a:defRPr sz="1600" kern="1200">
                <a:solidFill>
                  <a:srgbClr val="005899"/>
                </a:solidFill>
                <a:latin typeface="Calibri" panose="020F0502020204030204" pitchFamily="34" charset="0"/>
                <a:ea typeface="+mn-ea"/>
                <a:cs typeface="Calibri" panose="020F0502020204030204" pitchFamily="34" charset="0"/>
              </a:defRPr>
            </a:lvl3pPr>
            <a:lvl4pPr marL="1005840" indent="-182880" algn="l" defTabSz="914400" rtl="0" eaLnBrk="1" latinLnBrk="0" hangingPunct="1">
              <a:lnSpc>
                <a:spcPct val="90000"/>
              </a:lnSpc>
              <a:spcBef>
                <a:spcPts val="400"/>
              </a:spcBef>
              <a:spcAft>
                <a:spcPts val="200"/>
              </a:spcAft>
              <a:buClr>
                <a:srgbClr val="E4002B"/>
              </a:buClr>
              <a:buSzPct val="90000"/>
              <a:buFont typeface="Arial"/>
              <a:buChar char="•"/>
              <a:defRPr sz="1600" kern="1200">
                <a:solidFill>
                  <a:srgbClr val="005899"/>
                </a:solidFill>
                <a:latin typeface="Calibri" panose="020F0502020204030204" pitchFamily="34" charset="0"/>
                <a:ea typeface="+mn-ea"/>
                <a:cs typeface="Calibri" panose="020F0502020204030204" pitchFamily="34" charset="0"/>
              </a:defRPr>
            </a:lvl4pPr>
            <a:lvl5pPr marL="1280160" indent="-182880" algn="l" defTabSz="914400" rtl="0" eaLnBrk="1" latinLnBrk="0" hangingPunct="1">
              <a:lnSpc>
                <a:spcPct val="90000"/>
              </a:lnSpc>
              <a:spcBef>
                <a:spcPts val="400"/>
              </a:spcBef>
              <a:spcAft>
                <a:spcPts val="200"/>
              </a:spcAft>
              <a:buClr>
                <a:srgbClr val="E4002B"/>
              </a:buClr>
              <a:buSzPct val="90000"/>
              <a:buFont typeface="Arial"/>
              <a:buChar char="•"/>
              <a:defRPr sz="1600" kern="1200">
                <a:solidFill>
                  <a:srgbClr val="005899"/>
                </a:solidFill>
                <a:latin typeface="Calibri" panose="020F0502020204030204" pitchFamily="34" charset="0"/>
                <a:ea typeface="+mn-ea"/>
                <a:cs typeface="Calibri" panose="020F0502020204030204" pitchFamily="34" charset="0"/>
              </a:defRPr>
            </a:lvl5pPr>
            <a:lvl6pPr marL="16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9pPr>
          </a:lstStyle>
          <a:p>
            <a:pPr>
              <a:lnSpc>
                <a:spcPct val="120000"/>
              </a:lnSpc>
            </a:pPr>
            <a:endParaRPr lang="en-US" sz="1800">
              <a:latin typeface="Calibri"/>
              <a:cs typeface="Calibri"/>
            </a:endParaRPr>
          </a:p>
          <a:p>
            <a:r>
              <a:rPr lang="en-US" sz="1800">
                <a:latin typeface="Calibri"/>
                <a:cs typeface="Calibri"/>
              </a:rPr>
              <a:t>The Quarterly Report includes the clients you had served that quarter. </a:t>
            </a:r>
            <a:endParaRPr lang="en-US" sz="1800"/>
          </a:p>
          <a:p>
            <a:r>
              <a:rPr lang="en-US" sz="1800">
                <a:latin typeface="Calibri"/>
                <a:cs typeface="Calibri"/>
              </a:rPr>
              <a:t>There are 13 sections to this report that are then broken down into smaller sub-sections.</a:t>
            </a:r>
            <a:endParaRPr lang="en-US"/>
          </a:p>
          <a:p>
            <a:r>
              <a:rPr lang="en-US" sz="1800">
                <a:latin typeface="Calibri"/>
                <a:cs typeface="Calibri"/>
              </a:rPr>
              <a:t>Not all program models will have to complete all 13 sections. Your template will reflect what you need to complete.</a:t>
            </a:r>
            <a:endParaRPr lang="en-US"/>
          </a:p>
          <a:p>
            <a:pPr marL="0" indent="0">
              <a:lnSpc>
                <a:spcPct val="120000"/>
              </a:lnSpc>
              <a:buNone/>
            </a:pPr>
            <a:endParaRPr lang="en-US"/>
          </a:p>
          <a:p>
            <a:pPr>
              <a:lnSpc>
                <a:spcPct val="120000"/>
              </a:lnSpc>
            </a:pPr>
            <a:endParaRPr lang="en-US" sz="2400"/>
          </a:p>
          <a:p>
            <a:pPr>
              <a:lnSpc>
                <a:spcPct val="120000"/>
              </a:lnSpc>
            </a:pPr>
            <a:endParaRPr lang="en-US" sz="2400"/>
          </a:p>
          <a:p>
            <a:pPr>
              <a:lnSpc>
                <a:spcPct val="120000"/>
              </a:lnSpc>
            </a:pPr>
            <a:endParaRPr lang="en-US" sz="2400"/>
          </a:p>
        </p:txBody>
      </p:sp>
    </p:spTree>
    <p:extLst>
      <p:ext uri="{BB962C8B-B14F-4D97-AF65-F5344CB8AC3E}">
        <p14:creationId xmlns:p14="http://schemas.microsoft.com/office/powerpoint/2010/main" val="13392329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1AA2F-ADFF-4752-B20B-E69B4B1A9FB6}"/>
              </a:ext>
            </a:extLst>
          </p:cNvPr>
          <p:cNvSpPr>
            <a:spLocks noGrp="1"/>
          </p:cNvSpPr>
          <p:nvPr>
            <p:ph type="title"/>
          </p:nvPr>
        </p:nvSpPr>
        <p:spPr/>
        <p:txBody>
          <a:bodyPr/>
          <a:lstStyle/>
          <a:p>
            <a:pPr lvl="1" algn="l">
              <a:lnSpc>
                <a:spcPct val="90000"/>
              </a:lnSpc>
              <a:spcBef>
                <a:spcPts val="400"/>
              </a:spcBef>
              <a:spcAft>
                <a:spcPts val="200"/>
              </a:spcAft>
            </a:pPr>
            <a:r>
              <a:rPr lang="en-US" sz="3600"/>
              <a:t>Using Reference Tables</a:t>
            </a:r>
          </a:p>
        </p:txBody>
      </p:sp>
      <p:sp>
        <p:nvSpPr>
          <p:cNvPr id="4" name="Slide Number Placeholder 3">
            <a:extLst>
              <a:ext uri="{FF2B5EF4-FFF2-40B4-BE49-F238E27FC236}">
                <a16:creationId xmlns:a16="http://schemas.microsoft.com/office/drawing/2014/main" id="{C8E3CC67-1F77-4DF9-B355-BD081DBCCC4C}"/>
              </a:ext>
            </a:extLst>
          </p:cNvPr>
          <p:cNvSpPr>
            <a:spLocks noGrp="1"/>
          </p:cNvSpPr>
          <p:nvPr>
            <p:ph type="sldNum" sz="quarter" idx="12"/>
          </p:nvPr>
        </p:nvSpPr>
        <p:spPr/>
        <p:txBody>
          <a:bodyPr/>
          <a:lstStyle/>
          <a:p>
            <a:fld id="{3FCCF984-64AA-42B4-8D2F-66BCDE3A50F4}" type="slidenum">
              <a:rPr lang="en-US" smtClean="0"/>
              <a:t>17</a:t>
            </a:fld>
            <a:endParaRPr lang="en-US"/>
          </a:p>
        </p:txBody>
      </p:sp>
      <p:sp>
        <p:nvSpPr>
          <p:cNvPr id="9" name="Content Placeholder 2">
            <a:extLst>
              <a:ext uri="{FF2B5EF4-FFF2-40B4-BE49-F238E27FC236}">
                <a16:creationId xmlns:a16="http://schemas.microsoft.com/office/drawing/2014/main" id="{63FCF7B2-AB3D-4405-872D-E99B24CE8F4D}"/>
              </a:ext>
            </a:extLst>
          </p:cNvPr>
          <p:cNvSpPr txBox="1">
            <a:spLocks/>
          </p:cNvSpPr>
          <p:nvPr/>
        </p:nvSpPr>
        <p:spPr>
          <a:xfrm>
            <a:off x="605214" y="2065652"/>
            <a:ext cx="4907426" cy="4050792"/>
          </a:xfrm>
          <a:prstGeom prst="rect">
            <a:avLst/>
          </a:prstGeom>
        </p:spPr>
        <p:txBody>
          <a:bodyPr vert="horz" lIns="91440" tIns="45720" rIns="91440" bIns="45720" rtlCol="0" anchor="t">
            <a:normAutofit/>
          </a:bodyPr>
          <a:lstStyle>
            <a:lvl1pPr marL="182880" indent="-182880" algn="l" defTabSz="914400" rtl="0" eaLnBrk="1" latinLnBrk="0" hangingPunct="1">
              <a:lnSpc>
                <a:spcPct val="90000"/>
              </a:lnSpc>
              <a:spcBef>
                <a:spcPts val="1200"/>
              </a:spcBef>
              <a:buClr>
                <a:srgbClr val="E4002B"/>
              </a:buClr>
              <a:buSzPct val="90000"/>
              <a:buFont typeface="Arial"/>
              <a:buChar char="•"/>
              <a:defRPr sz="2000" kern="1200">
                <a:solidFill>
                  <a:srgbClr val="005899"/>
                </a:solidFill>
                <a:latin typeface="Calibri" panose="020F0502020204030204" pitchFamily="34" charset="0"/>
                <a:ea typeface="+mn-ea"/>
                <a:cs typeface="Calibri" panose="020F0502020204030204" pitchFamily="34" charset="0"/>
              </a:defRPr>
            </a:lvl1pPr>
            <a:lvl2pPr marL="457200" indent="-182880" algn="l" defTabSz="914400" rtl="0" eaLnBrk="1" latinLnBrk="0" hangingPunct="1">
              <a:lnSpc>
                <a:spcPct val="90000"/>
              </a:lnSpc>
              <a:spcBef>
                <a:spcPts val="400"/>
              </a:spcBef>
              <a:spcAft>
                <a:spcPts val="200"/>
              </a:spcAft>
              <a:buClr>
                <a:srgbClr val="E4002B"/>
              </a:buClr>
              <a:buSzPct val="90000"/>
              <a:buFont typeface="Arial"/>
              <a:buChar char="•"/>
              <a:defRPr sz="1800" kern="1200">
                <a:solidFill>
                  <a:srgbClr val="005899"/>
                </a:solidFill>
                <a:latin typeface="Calibri" panose="020F0502020204030204" pitchFamily="34" charset="0"/>
                <a:ea typeface="+mn-ea"/>
                <a:cs typeface="Calibri" panose="020F0502020204030204" pitchFamily="34" charset="0"/>
              </a:defRPr>
            </a:lvl2pPr>
            <a:lvl3pPr marL="731520" indent="-182880" algn="l" defTabSz="914400" rtl="0" eaLnBrk="1" latinLnBrk="0" hangingPunct="1">
              <a:lnSpc>
                <a:spcPct val="90000"/>
              </a:lnSpc>
              <a:spcBef>
                <a:spcPts val="400"/>
              </a:spcBef>
              <a:spcAft>
                <a:spcPts val="200"/>
              </a:spcAft>
              <a:buClr>
                <a:srgbClr val="E4002B"/>
              </a:buClr>
              <a:buSzPct val="90000"/>
              <a:buFont typeface="Arial"/>
              <a:buChar char="•"/>
              <a:defRPr sz="1600" kern="1200">
                <a:solidFill>
                  <a:srgbClr val="005899"/>
                </a:solidFill>
                <a:latin typeface="Calibri" panose="020F0502020204030204" pitchFamily="34" charset="0"/>
                <a:ea typeface="+mn-ea"/>
                <a:cs typeface="Calibri" panose="020F0502020204030204" pitchFamily="34" charset="0"/>
              </a:defRPr>
            </a:lvl3pPr>
            <a:lvl4pPr marL="1005840" indent="-182880" algn="l" defTabSz="914400" rtl="0" eaLnBrk="1" latinLnBrk="0" hangingPunct="1">
              <a:lnSpc>
                <a:spcPct val="90000"/>
              </a:lnSpc>
              <a:spcBef>
                <a:spcPts val="400"/>
              </a:spcBef>
              <a:spcAft>
                <a:spcPts val="200"/>
              </a:spcAft>
              <a:buClr>
                <a:srgbClr val="E4002B"/>
              </a:buClr>
              <a:buSzPct val="90000"/>
              <a:buFont typeface="Arial"/>
              <a:buChar char="•"/>
              <a:defRPr sz="1600" kern="1200">
                <a:solidFill>
                  <a:srgbClr val="005899"/>
                </a:solidFill>
                <a:latin typeface="Calibri" panose="020F0502020204030204" pitchFamily="34" charset="0"/>
                <a:ea typeface="+mn-ea"/>
                <a:cs typeface="Calibri" panose="020F0502020204030204" pitchFamily="34" charset="0"/>
              </a:defRPr>
            </a:lvl4pPr>
            <a:lvl5pPr marL="1280160" indent="-182880" algn="l" defTabSz="914400" rtl="0" eaLnBrk="1" latinLnBrk="0" hangingPunct="1">
              <a:lnSpc>
                <a:spcPct val="90000"/>
              </a:lnSpc>
              <a:spcBef>
                <a:spcPts val="400"/>
              </a:spcBef>
              <a:spcAft>
                <a:spcPts val="200"/>
              </a:spcAft>
              <a:buClr>
                <a:srgbClr val="E4002B"/>
              </a:buClr>
              <a:buSzPct val="90000"/>
              <a:buFont typeface="Arial"/>
              <a:buChar char="•"/>
              <a:defRPr sz="1600" kern="1200">
                <a:solidFill>
                  <a:srgbClr val="005899"/>
                </a:solidFill>
                <a:latin typeface="Calibri" panose="020F0502020204030204" pitchFamily="34" charset="0"/>
                <a:ea typeface="+mn-ea"/>
                <a:cs typeface="Calibri" panose="020F0502020204030204" pitchFamily="34" charset="0"/>
              </a:defRPr>
            </a:lvl5pPr>
            <a:lvl6pPr marL="16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9pPr>
          </a:lstStyle>
          <a:p>
            <a:pPr>
              <a:lnSpc>
                <a:spcPct val="120000"/>
              </a:lnSpc>
            </a:pPr>
            <a:endParaRPr lang="en-US" sz="1800">
              <a:latin typeface="Calibri"/>
              <a:cs typeface="Calibri"/>
            </a:endParaRPr>
          </a:p>
          <a:p>
            <a:pPr>
              <a:lnSpc>
                <a:spcPct val="120000"/>
              </a:lnSpc>
            </a:pPr>
            <a:endParaRPr lang="en-US" sz="1800">
              <a:latin typeface="Calibri"/>
              <a:cs typeface="Calibri"/>
            </a:endParaRPr>
          </a:p>
          <a:p>
            <a:r>
              <a:rPr lang="en-US" sz="1800">
                <a:latin typeface="Calibri"/>
                <a:cs typeface="Calibri"/>
              </a:rPr>
              <a:t>The Performance outcomes report is due for everyone.</a:t>
            </a:r>
            <a:endParaRPr lang="en-US" sz="1800"/>
          </a:p>
          <a:p>
            <a:endParaRPr lang="en-US" sz="1800">
              <a:latin typeface="Calibri"/>
              <a:cs typeface="Calibri"/>
            </a:endParaRPr>
          </a:p>
          <a:p>
            <a:r>
              <a:rPr lang="en-US" sz="1800">
                <a:latin typeface="Calibri"/>
                <a:cs typeface="Calibri"/>
              </a:rPr>
              <a:t>The report will automatically grey out any sections not pertinent to your program type.</a:t>
            </a:r>
            <a:endParaRPr lang="en-US"/>
          </a:p>
          <a:p>
            <a:pPr marL="0" indent="0">
              <a:buNone/>
            </a:pPr>
            <a:endParaRPr lang="en-US"/>
          </a:p>
          <a:p>
            <a:pPr marL="0" indent="0">
              <a:lnSpc>
                <a:spcPct val="120000"/>
              </a:lnSpc>
              <a:buNone/>
            </a:pPr>
            <a:endParaRPr lang="en-US"/>
          </a:p>
          <a:p>
            <a:pPr>
              <a:lnSpc>
                <a:spcPct val="120000"/>
              </a:lnSpc>
            </a:pPr>
            <a:endParaRPr lang="en-US" sz="2400"/>
          </a:p>
          <a:p>
            <a:pPr>
              <a:lnSpc>
                <a:spcPct val="120000"/>
              </a:lnSpc>
            </a:pPr>
            <a:endParaRPr lang="en-US" sz="2400"/>
          </a:p>
          <a:p>
            <a:pPr>
              <a:lnSpc>
                <a:spcPct val="120000"/>
              </a:lnSpc>
            </a:pPr>
            <a:endParaRPr lang="en-US" sz="2400"/>
          </a:p>
        </p:txBody>
      </p:sp>
      <p:pic>
        <p:nvPicPr>
          <p:cNvPr id="7" name="Picture 7">
            <a:extLst>
              <a:ext uri="{FF2B5EF4-FFF2-40B4-BE49-F238E27FC236}">
                <a16:creationId xmlns:a16="http://schemas.microsoft.com/office/drawing/2014/main" id="{1A099C1E-9976-46AC-BBFD-40C3E5EBF77E}"/>
              </a:ext>
            </a:extLst>
          </p:cNvPr>
          <p:cNvPicPr>
            <a:picLocks noGrp="1" noChangeAspect="1"/>
          </p:cNvPicPr>
          <p:nvPr>
            <p:ph idx="1"/>
          </p:nvPr>
        </p:nvPicPr>
        <p:blipFill>
          <a:blip r:embed="rId2"/>
          <a:stretch>
            <a:fillRect/>
          </a:stretch>
        </p:blipFill>
        <p:spPr>
          <a:xfrm>
            <a:off x="5868746" y="485897"/>
            <a:ext cx="5525115" cy="6095182"/>
          </a:xfrm>
        </p:spPr>
      </p:pic>
    </p:spTree>
    <p:extLst>
      <p:ext uri="{BB962C8B-B14F-4D97-AF65-F5344CB8AC3E}">
        <p14:creationId xmlns:p14="http://schemas.microsoft.com/office/powerpoint/2010/main" val="16770094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1AA2F-ADFF-4752-B20B-E69B4B1A9FB6}"/>
              </a:ext>
            </a:extLst>
          </p:cNvPr>
          <p:cNvSpPr>
            <a:spLocks noGrp="1"/>
          </p:cNvSpPr>
          <p:nvPr>
            <p:ph type="title"/>
          </p:nvPr>
        </p:nvSpPr>
        <p:spPr>
          <a:xfrm>
            <a:off x="1069848" y="484632"/>
            <a:ext cx="10560204" cy="2566490"/>
          </a:xfrm>
        </p:spPr>
        <p:txBody>
          <a:bodyPr>
            <a:normAutofit/>
          </a:bodyPr>
          <a:lstStyle/>
          <a:p>
            <a:pPr lvl="1" algn="l">
              <a:lnSpc>
                <a:spcPct val="90000"/>
              </a:lnSpc>
              <a:spcBef>
                <a:spcPts val="400"/>
              </a:spcBef>
              <a:spcAft>
                <a:spcPts val="200"/>
              </a:spcAft>
            </a:pPr>
            <a:r>
              <a:rPr lang="en-US" sz="6000">
                <a:latin typeface="Calibri"/>
                <a:cs typeface="Calibri"/>
              </a:rPr>
              <a:t>Live Example</a:t>
            </a:r>
            <a:endParaRPr lang="en-US" sz="6000"/>
          </a:p>
        </p:txBody>
      </p:sp>
      <p:sp>
        <p:nvSpPr>
          <p:cNvPr id="4" name="Slide Number Placeholder 3">
            <a:extLst>
              <a:ext uri="{FF2B5EF4-FFF2-40B4-BE49-F238E27FC236}">
                <a16:creationId xmlns:a16="http://schemas.microsoft.com/office/drawing/2014/main" id="{C8E3CC67-1F77-4DF9-B355-BD081DBCCC4C}"/>
              </a:ext>
            </a:extLst>
          </p:cNvPr>
          <p:cNvSpPr>
            <a:spLocks noGrp="1"/>
          </p:cNvSpPr>
          <p:nvPr>
            <p:ph type="sldNum" sz="quarter" idx="12"/>
          </p:nvPr>
        </p:nvSpPr>
        <p:spPr/>
        <p:txBody>
          <a:bodyPr/>
          <a:lstStyle/>
          <a:p>
            <a:fld id="{3FCCF984-64AA-42B4-8D2F-66BCDE3A50F4}" type="slidenum">
              <a:rPr lang="en-US" smtClean="0"/>
              <a:t>18</a:t>
            </a:fld>
            <a:endParaRPr lang="en-US"/>
          </a:p>
        </p:txBody>
      </p:sp>
    </p:spTree>
    <p:extLst>
      <p:ext uri="{BB962C8B-B14F-4D97-AF65-F5344CB8AC3E}">
        <p14:creationId xmlns:p14="http://schemas.microsoft.com/office/powerpoint/2010/main" val="17978390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1AA2F-ADFF-4752-B20B-E69B4B1A9FB6}"/>
              </a:ext>
            </a:extLst>
          </p:cNvPr>
          <p:cNvSpPr>
            <a:spLocks noGrp="1"/>
          </p:cNvSpPr>
          <p:nvPr>
            <p:ph type="title"/>
          </p:nvPr>
        </p:nvSpPr>
        <p:spPr/>
        <p:txBody>
          <a:bodyPr/>
          <a:lstStyle/>
          <a:p>
            <a:pPr lvl="1" algn="l">
              <a:lnSpc>
                <a:spcPct val="90000"/>
              </a:lnSpc>
              <a:spcBef>
                <a:spcPts val="400"/>
              </a:spcBef>
              <a:spcAft>
                <a:spcPts val="200"/>
              </a:spcAft>
            </a:pPr>
            <a:r>
              <a:rPr lang="en-US" sz="3600">
                <a:latin typeface="Calibri"/>
                <a:cs typeface="Calibri"/>
              </a:rPr>
              <a:t>Submitting The Report</a:t>
            </a:r>
            <a:endParaRPr lang="en-US"/>
          </a:p>
        </p:txBody>
      </p:sp>
      <p:sp>
        <p:nvSpPr>
          <p:cNvPr id="4" name="Slide Number Placeholder 3">
            <a:extLst>
              <a:ext uri="{FF2B5EF4-FFF2-40B4-BE49-F238E27FC236}">
                <a16:creationId xmlns:a16="http://schemas.microsoft.com/office/drawing/2014/main" id="{C8E3CC67-1F77-4DF9-B355-BD081DBCCC4C}"/>
              </a:ext>
            </a:extLst>
          </p:cNvPr>
          <p:cNvSpPr>
            <a:spLocks noGrp="1"/>
          </p:cNvSpPr>
          <p:nvPr>
            <p:ph type="sldNum" sz="quarter" idx="12"/>
          </p:nvPr>
        </p:nvSpPr>
        <p:spPr/>
        <p:txBody>
          <a:bodyPr/>
          <a:lstStyle/>
          <a:p>
            <a:fld id="{3FCCF984-64AA-42B4-8D2F-66BCDE3A50F4}" type="slidenum">
              <a:rPr lang="en-US" smtClean="0"/>
              <a:t>19</a:t>
            </a:fld>
            <a:endParaRPr lang="en-US"/>
          </a:p>
        </p:txBody>
      </p:sp>
      <p:sp>
        <p:nvSpPr>
          <p:cNvPr id="9" name="Content Placeholder 2">
            <a:extLst>
              <a:ext uri="{FF2B5EF4-FFF2-40B4-BE49-F238E27FC236}">
                <a16:creationId xmlns:a16="http://schemas.microsoft.com/office/drawing/2014/main" id="{63FCF7B2-AB3D-4405-872D-E99B24CE8F4D}"/>
              </a:ext>
            </a:extLst>
          </p:cNvPr>
          <p:cNvSpPr txBox="1">
            <a:spLocks/>
          </p:cNvSpPr>
          <p:nvPr/>
        </p:nvSpPr>
        <p:spPr>
          <a:xfrm>
            <a:off x="1134896" y="2065652"/>
            <a:ext cx="9711742" cy="4050792"/>
          </a:xfrm>
          <a:prstGeom prst="rect">
            <a:avLst/>
          </a:prstGeom>
        </p:spPr>
        <p:txBody>
          <a:bodyPr vert="horz" lIns="91440" tIns="45720" rIns="91440" bIns="45720" rtlCol="0" anchor="t">
            <a:normAutofit/>
          </a:bodyPr>
          <a:lstStyle>
            <a:lvl1pPr marL="182880" indent="-182880" algn="l" defTabSz="914400" rtl="0" eaLnBrk="1" latinLnBrk="0" hangingPunct="1">
              <a:lnSpc>
                <a:spcPct val="90000"/>
              </a:lnSpc>
              <a:spcBef>
                <a:spcPts val="1200"/>
              </a:spcBef>
              <a:buClr>
                <a:srgbClr val="E4002B"/>
              </a:buClr>
              <a:buSzPct val="90000"/>
              <a:buFont typeface="Arial"/>
              <a:buChar char="•"/>
              <a:defRPr sz="2000" kern="1200">
                <a:solidFill>
                  <a:srgbClr val="005899"/>
                </a:solidFill>
                <a:latin typeface="Calibri" panose="020F0502020204030204" pitchFamily="34" charset="0"/>
                <a:ea typeface="+mn-ea"/>
                <a:cs typeface="Calibri" panose="020F0502020204030204" pitchFamily="34" charset="0"/>
              </a:defRPr>
            </a:lvl1pPr>
            <a:lvl2pPr marL="457200" indent="-182880" algn="l" defTabSz="914400" rtl="0" eaLnBrk="1" latinLnBrk="0" hangingPunct="1">
              <a:lnSpc>
                <a:spcPct val="90000"/>
              </a:lnSpc>
              <a:spcBef>
                <a:spcPts val="400"/>
              </a:spcBef>
              <a:spcAft>
                <a:spcPts val="200"/>
              </a:spcAft>
              <a:buClr>
                <a:srgbClr val="E4002B"/>
              </a:buClr>
              <a:buSzPct val="90000"/>
              <a:buFont typeface="Arial"/>
              <a:buChar char="•"/>
              <a:defRPr sz="1800" kern="1200">
                <a:solidFill>
                  <a:srgbClr val="005899"/>
                </a:solidFill>
                <a:latin typeface="Calibri" panose="020F0502020204030204" pitchFamily="34" charset="0"/>
                <a:ea typeface="+mn-ea"/>
                <a:cs typeface="Calibri" panose="020F0502020204030204" pitchFamily="34" charset="0"/>
              </a:defRPr>
            </a:lvl2pPr>
            <a:lvl3pPr marL="731520" indent="-182880" algn="l" defTabSz="914400" rtl="0" eaLnBrk="1" latinLnBrk="0" hangingPunct="1">
              <a:lnSpc>
                <a:spcPct val="90000"/>
              </a:lnSpc>
              <a:spcBef>
                <a:spcPts val="400"/>
              </a:spcBef>
              <a:spcAft>
                <a:spcPts val="200"/>
              </a:spcAft>
              <a:buClr>
                <a:srgbClr val="E4002B"/>
              </a:buClr>
              <a:buSzPct val="90000"/>
              <a:buFont typeface="Arial"/>
              <a:buChar char="•"/>
              <a:defRPr sz="1600" kern="1200">
                <a:solidFill>
                  <a:srgbClr val="005899"/>
                </a:solidFill>
                <a:latin typeface="Calibri" panose="020F0502020204030204" pitchFamily="34" charset="0"/>
                <a:ea typeface="+mn-ea"/>
                <a:cs typeface="Calibri" panose="020F0502020204030204" pitchFamily="34" charset="0"/>
              </a:defRPr>
            </a:lvl3pPr>
            <a:lvl4pPr marL="1005840" indent="-182880" algn="l" defTabSz="914400" rtl="0" eaLnBrk="1" latinLnBrk="0" hangingPunct="1">
              <a:lnSpc>
                <a:spcPct val="90000"/>
              </a:lnSpc>
              <a:spcBef>
                <a:spcPts val="400"/>
              </a:spcBef>
              <a:spcAft>
                <a:spcPts val="200"/>
              </a:spcAft>
              <a:buClr>
                <a:srgbClr val="E4002B"/>
              </a:buClr>
              <a:buSzPct val="90000"/>
              <a:buFont typeface="Arial"/>
              <a:buChar char="•"/>
              <a:defRPr sz="1600" kern="1200">
                <a:solidFill>
                  <a:srgbClr val="005899"/>
                </a:solidFill>
                <a:latin typeface="Calibri" panose="020F0502020204030204" pitchFamily="34" charset="0"/>
                <a:ea typeface="+mn-ea"/>
                <a:cs typeface="Calibri" panose="020F0502020204030204" pitchFamily="34" charset="0"/>
              </a:defRPr>
            </a:lvl4pPr>
            <a:lvl5pPr marL="1280160" indent="-182880" algn="l" defTabSz="914400" rtl="0" eaLnBrk="1" latinLnBrk="0" hangingPunct="1">
              <a:lnSpc>
                <a:spcPct val="90000"/>
              </a:lnSpc>
              <a:spcBef>
                <a:spcPts val="400"/>
              </a:spcBef>
              <a:spcAft>
                <a:spcPts val="200"/>
              </a:spcAft>
              <a:buClr>
                <a:srgbClr val="E4002B"/>
              </a:buClr>
              <a:buSzPct val="90000"/>
              <a:buFont typeface="Arial"/>
              <a:buChar char="•"/>
              <a:defRPr sz="1600" kern="1200">
                <a:solidFill>
                  <a:srgbClr val="005899"/>
                </a:solidFill>
                <a:latin typeface="Calibri" panose="020F0502020204030204" pitchFamily="34" charset="0"/>
                <a:ea typeface="+mn-ea"/>
                <a:cs typeface="Calibri" panose="020F0502020204030204" pitchFamily="34" charset="0"/>
              </a:defRPr>
            </a:lvl5pPr>
            <a:lvl6pPr marL="16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9pPr>
          </a:lstStyle>
          <a:p>
            <a:pPr>
              <a:lnSpc>
                <a:spcPct val="120000"/>
              </a:lnSpc>
            </a:pPr>
            <a:endParaRPr lang="en-US" sz="1800">
              <a:latin typeface="Calibri"/>
              <a:cs typeface="Calibri"/>
            </a:endParaRPr>
          </a:p>
          <a:p>
            <a:r>
              <a:rPr lang="en-US" sz="2400">
                <a:latin typeface="Calibri"/>
                <a:cs typeface="Calibri"/>
              </a:rPr>
              <a:t>Your reports should be saved as an Excel file with your agency and project name, and the type of report it is. The easiest method to name these files will be when you schedule them in ART.</a:t>
            </a:r>
          </a:p>
          <a:p>
            <a:endParaRPr lang="en-US" sz="2400">
              <a:latin typeface="Calibri"/>
              <a:cs typeface="Calibri"/>
            </a:endParaRPr>
          </a:p>
          <a:p>
            <a:pPr lvl="1"/>
            <a:r>
              <a:rPr lang="en-US" sz="2400">
                <a:latin typeface="Calibri"/>
                <a:cs typeface="Calibri"/>
              </a:rPr>
              <a:t>{Agency}_{Project}_</a:t>
            </a:r>
            <a:r>
              <a:rPr lang="en-US" sz="2400" err="1">
                <a:latin typeface="Calibri"/>
                <a:cs typeface="Calibri"/>
              </a:rPr>
              <a:t>Performance_Outcomes</a:t>
            </a:r>
            <a:endParaRPr lang="en-US" sz="2400"/>
          </a:p>
          <a:p>
            <a:pPr lvl="1"/>
            <a:endParaRPr lang="en-US" sz="2400">
              <a:latin typeface="Calibri"/>
              <a:cs typeface="Calibri"/>
            </a:endParaRPr>
          </a:p>
          <a:p>
            <a:pPr lvl="1"/>
            <a:r>
              <a:rPr lang="en-US" sz="2400">
                <a:latin typeface="Calibri"/>
                <a:cs typeface="Calibri"/>
              </a:rPr>
              <a:t>{Agency}_{Project}_</a:t>
            </a:r>
            <a:r>
              <a:rPr lang="en-US" sz="2400" err="1">
                <a:latin typeface="Calibri"/>
                <a:cs typeface="Calibri"/>
              </a:rPr>
              <a:t>Quarter_Report</a:t>
            </a:r>
            <a:endParaRPr lang="en-US" sz="2400" err="1"/>
          </a:p>
          <a:p>
            <a:pPr>
              <a:lnSpc>
                <a:spcPct val="120000"/>
              </a:lnSpc>
            </a:pPr>
            <a:endParaRPr lang="en-US" sz="1800">
              <a:latin typeface="Calibri"/>
              <a:cs typeface="Calibri"/>
            </a:endParaRPr>
          </a:p>
          <a:p>
            <a:endParaRPr lang="en-US" sz="1800"/>
          </a:p>
          <a:p>
            <a:pPr marL="0" indent="0">
              <a:buNone/>
            </a:pPr>
            <a:endParaRPr lang="en-US"/>
          </a:p>
          <a:p>
            <a:pPr marL="0" indent="0">
              <a:lnSpc>
                <a:spcPct val="120000"/>
              </a:lnSpc>
              <a:buNone/>
            </a:pPr>
            <a:endParaRPr lang="en-US"/>
          </a:p>
          <a:p>
            <a:pPr>
              <a:lnSpc>
                <a:spcPct val="120000"/>
              </a:lnSpc>
            </a:pPr>
            <a:endParaRPr lang="en-US" sz="2400"/>
          </a:p>
          <a:p>
            <a:pPr>
              <a:lnSpc>
                <a:spcPct val="120000"/>
              </a:lnSpc>
            </a:pPr>
            <a:endParaRPr lang="en-US" sz="2400"/>
          </a:p>
          <a:p>
            <a:pPr>
              <a:lnSpc>
                <a:spcPct val="120000"/>
              </a:lnSpc>
            </a:pPr>
            <a:endParaRPr lang="en-US" sz="2400"/>
          </a:p>
        </p:txBody>
      </p:sp>
    </p:spTree>
    <p:extLst>
      <p:ext uri="{BB962C8B-B14F-4D97-AF65-F5344CB8AC3E}">
        <p14:creationId xmlns:p14="http://schemas.microsoft.com/office/powerpoint/2010/main" val="2020798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137FE-FCF8-470B-8FDD-03B4A010AA3A}"/>
              </a:ext>
            </a:extLst>
          </p:cNvPr>
          <p:cNvSpPr>
            <a:spLocks noGrp="1"/>
          </p:cNvSpPr>
          <p:nvPr>
            <p:ph type="title"/>
          </p:nvPr>
        </p:nvSpPr>
        <p:spPr/>
        <p:txBody>
          <a:bodyPr/>
          <a:lstStyle/>
          <a:p>
            <a:r>
              <a:rPr lang="en-US"/>
              <a:t>Agenda</a:t>
            </a:r>
          </a:p>
        </p:txBody>
      </p:sp>
      <p:sp>
        <p:nvSpPr>
          <p:cNvPr id="3" name="Content Placeholder 2">
            <a:extLst>
              <a:ext uri="{FF2B5EF4-FFF2-40B4-BE49-F238E27FC236}">
                <a16:creationId xmlns:a16="http://schemas.microsoft.com/office/drawing/2014/main" id="{83A8D028-0820-4655-AB81-05289E175914}"/>
              </a:ext>
            </a:extLst>
          </p:cNvPr>
          <p:cNvSpPr>
            <a:spLocks noGrp="1"/>
          </p:cNvSpPr>
          <p:nvPr>
            <p:ph idx="1"/>
          </p:nvPr>
        </p:nvSpPr>
        <p:spPr/>
        <p:txBody>
          <a:bodyPr vert="horz" lIns="91440" tIns="45720" rIns="91440" bIns="45720" rtlCol="0" anchor="t">
            <a:normAutofit/>
          </a:bodyPr>
          <a:lstStyle/>
          <a:p>
            <a:r>
              <a:rPr lang="en-US" b="1">
                <a:latin typeface="Calibri"/>
                <a:cs typeface="Calibri"/>
              </a:rPr>
              <a:t>Introduction to DFSS Quarterly Reporting requirements</a:t>
            </a:r>
          </a:p>
          <a:p>
            <a:pPr lvl="1"/>
            <a:r>
              <a:rPr lang="en-US">
                <a:latin typeface="Calibri"/>
                <a:cs typeface="Calibri"/>
              </a:rPr>
              <a:t>Requirements</a:t>
            </a:r>
          </a:p>
          <a:p>
            <a:pPr lvl="1"/>
            <a:r>
              <a:rPr lang="en-US">
                <a:latin typeface="Calibri"/>
                <a:cs typeface="Calibri"/>
              </a:rPr>
              <a:t>Sourcing data from HMIS</a:t>
            </a:r>
          </a:p>
          <a:p>
            <a:pPr lvl="1"/>
            <a:r>
              <a:rPr lang="en-US">
                <a:latin typeface="Calibri"/>
                <a:cs typeface="Calibri"/>
              </a:rPr>
              <a:t>Reporting schedule</a:t>
            </a:r>
          </a:p>
          <a:p>
            <a:r>
              <a:rPr lang="en-US" b="1">
                <a:latin typeface="Calibri"/>
                <a:cs typeface="Calibri"/>
              </a:rPr>
              <a:t>How to pull DFSS Quarterly Reports from ART </a:t>
            </a:r>
            <a:endParaRPr lang="en-US" b="1"/>
          </a:p>
          <a:p>
            <a:pPr lvl="1"/>
            <a:r>
              <a:rPr lang="en-US">
                <a:latin typeface="Calibri"/>
                <a:cs typeface="Calibri"/>
              </a:rPr>
              <a:t>Accessing the report</a:t>
            </a:r>
          </a:p>
          <a:p>
            <a:pPr lvl="1"/>
            <a:r>
              <a:rPr lang="en-US">
                <a:latin typeface="Calibri"/>
                <a:cs typeface="Calibri"/>
              </a:rPr>
              <a:t>Using reference tables</a:t>
            </a:r>
          </a:p>
          <a:p>
            <a:pPr lvl="1"/>
            <a:r>
              <a:rPr lang="en-US">
                <a:latin typeface="Calibri"/>
                <a:cs typeface="Calibri"/>
              </a:rPr>
              <a:t>Addressing data quality</a:t>
            </a:r>
          </a:p>
          <a:p>
            <a:pPr lvl="1"/>
            <a:r>
              <a:rPr lang="en-US">
                <a:latin typeface="Calibri"/>
                <a:cs typeface="Calibri"/>
              </a:rPr>
              <a:t>Submitting the report</a:t>
            </a:r>
          </a:p>
          <a:p>
            <a:r>
              <a:rPr lang="en-US" b="1">
                <a:latin typeface="Calibri"/>
                <a:cs typeface="Calibri"/>
              </a:rPr>
              <a:t>Update on performance metrics by program model for 2022</a:t>
            </a:r>
          </a:p>
          <a:p>
            <a:r>
              <a:rPr lang="en-US" b="1">
                <a:latin typeface="Calibri"/>
                <a:cs typeface="Calibri"/>
              </a:rPr>
              <a:t>Questions</a:t>
            </a:r>
          </a:p>
        </p:txBody>
      </p:sp>
      <p:sp>
        <p:nvSpPr>
          <p:cNvPr id="4" name="Slide Number Placeholder 3">
            <a:extLst>
              <a:ext uri="{FF2B5EF4-FFF2-40B4-BE49-F238E27FC236}">
                <a16:creationId xmlns:a16="http://schemas.microsoft.com/office/drawing/2014/main" id="{8CA80C73-253E-4E67-A7E5-4CE82E36A6E8}"/>
              </a:ext>
            </a:extLst>
          </p:cNvPr>
          <p:cNvSpPr>
            <a:spLocks noGrp="1"/>
          </p:cNvSpPr>
          <p:nvPr>
            <p:ph type="sldNum" sz="quarter" idx="12"/>
          </p:nvPr>
        </p:nvSpPr>
        <p:spPr/>
        <p:txBody>
          <a:bodyPr/>
          <a:lstStyle/>
          <a:p>
            <a:fld id="{3FCCF984-64AA-42B4-8D2F-66BCDE3A50F4}" type="slidenum">
              <a:rPr lang="en-US" smtClean="0"/>
              <a:t>2</a:t>
            </a:fld>
            <a:endParaRPr lang="en-US"/>
          </a:p>
        </p:txBody>
      </p:sp>
    </p:spTree>
    <p:extLst>
      <p:ext uri="{BB962C8B-B14F-4D97-AF65-F5344CB8AC3E}">
        <p14:creationId xmlns:p14="http://schemas.microsoft.com/office/powerpoint/2010/main" val="38040262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137FE-FCF8-470B-8FDD-03B4A010AA3A}"/>
              </a:ext>
            </a:extLst>
          </p:cNvPr>
          <p:cNvSpPr>
            <a:spLocks noGrp="1"/>
          </p:cNvSpPr>
          <p:nvPr>
            <p:ph type="title"/>
          </p:nvPr>
        </p:nvSpPr>
        <p:spPr/>
        <p:txBody>
          <a:bodyPr/>
          <a:lstStyle/>
          <a:p>
            <a:r>
              <a:rPr lang="en-US"/>
              <a:t>Agenda</a:t>
            </a:r>
          </a:p>
        </p:txBody>
      </p:sp>
      <p:sp>
        <p:nvSpPr>
          <p:cNvPr id="3" name="Content Placeholder 2">
            <a:extLst>
              <a:ext uri="{FF2B5EF4-FFF2-40B4-BE49-F238E27FC236}">
                <a16:creationId xmlns:a16="http://schemas.microsoft.com/office/drawing/2014/main" id="{83A8D028-0820-4655-AB81-05289E175914}"/>
              </a:ext>
            </a:extLst>
          </p:cNvPr>
          <p:cNvSpPr>
            <a:spLocks noGrp="1"/>
          </p:cNvSpPr>
          <p:nvPr>
            <p:ph idx="1"/>
          </p:nvPr>
        </p:nvSpPr>
        <p:spPr/>
        <p:txBody>
          <a:bodyPr vert="horz" lIns="91440" tIns="45720" rIns="91440" bIns="45720" rtlCol="0" anchor="t">
            <a:normAutofit/>
          </a:bodyPr>
          <a:lstStyle/>
          <a:p>
            <a:r>
              <a:rPr lang="en-US" b="1">
                <a:latin typeface="Calibri"/>
                <a:cs typeface="Calibri"/>
              </a:rPr>
              <a:t>Introduction to DFSS Quarterly Reporting requirements</a:t>
            </a:r>
          </a:p>
          <a:p>
            <a:pPr lvl="1"/>
            <a:r>
              <a:rPr lang="en-US">
                <a:latin typeface="Calibri"/>
                <a:cs typeface="Calibri"/>
              </a:rPr>
              <a:t>Requirements</a:t>
            </a:r>
          </a:p>
          <a:p>
            <a:pPr lvl="1"/>
            <a:r>
              <a:rPr lang="en-US">
                <a:latin typeface="Calibri"/>
                <a:cs typeface="Calibri"/>
              </a:rPr>
              <a:t>Sourcing data from HMIS</a:t>
            </a:r>
          </a:p>
          <a:p>
            <a:pPr lvl="1"/>
            <a:r>
              <a:rPr lang="en-US">
                <a:latin typeface="Calibri"/>
                <a:cs typeface="Calibri"/>
              </a:rPr>
              <a:t>Reporting schedule</a:t>
            </a:r>
          </a:p>
          <a:p>
            <a:r>
              <a:rPr lang="en-US" b="1">
                <a:latin typeface="Calibri"/>
                <a:cs typeface="Calibri"/>
              </a:rPr>
              <a:t>How to pull DFSS Quarterly Reports from ART </a:t>
            </a:r>
            <a:endParaRPr lang="en-US" b="1"/>
          </a:p>
          <a:p>
            <a:pPr lvl="1"/>
            <a:r>
              <a:rPr lang="en-US">
                <a:latin typeface="Calibri"/>
                <a:cs typeface="Calibri"/>
              </a:rPr>
              <a:t>Accessing the report</a:t>
            </a:r>
          </a:p>
          <a:p>
            <a:pPr lvl="1"/>
            <a:r>
              <a:rPr lang="en-US">
                <a:latin typeface="Calibri"/>
                <a:cs typeface="Calibri"/>
              </a:rPr>
              <a:t>Using reference tables</a:t>
            </a:r>
          </a:p>
          <a:p>
            <a:pPr lvl="1"/>
            <a:r>
              <a:rPr lang="en-US">
                <a:latin typeface="Calibri"/>
                <a:cs typeface="Calibri"/>
              </a:rPr>
              <a:t>Addressing data quality</a:t>
            </a:r>
          </a:p>
          <a:p>
            <a:pPr lvl="1"/>
            <a:r>
              <a:rPr lang="en-US">
                <a:latin typeface="Calibri"/>
                <a:cs typeface="Calibri"/>
              </a:rPr>
              <a:t>Submitting the report</a:t>
            </a:r>
          </a:p>
          <a:p>
            <a:r>
              <a:rPr lang="en-US" b="1">
                <a:latin typeface="Calibri"/>
                <a:cs typeface="Calibri"/>
              </a:rPr>
              <a:t>Update on performance metrics by program model for 2022</a:t>
            </a:r>
          </a:p>
          <a:p>
            <a:r>
              <a:rPr lang="en-US" b="1">
                <a:latin typeface="Calibri"/>
                <a:cs typeface="Calibri"/>
              </a:rPr>
              <a:t>Questions</a:t>
            </a:r>
          </a:p>
        </p:txBody>
      </p:sp>
      <p:sp>
        <p:nvSpPr>
          <p:cNvPr id="4" name="Rectangle 3">
            <a:extLst>
              <a:ext uri="{FF2B5EF4-FFF2-40B4-BE49-F238E27FC236}">
                <a16:creationId xmlns:a16="http://schemas.microsoft.com/office/drawing/2014/main" id="{CE5BB638-E1DB-4672-A08E-82DFEB8BD20C}"/>
              </a:ext>
            </a:extLst>
          </p:cNvPr>
          <p:cNvSpPr/>
          <p:nvPr/>
        </p:nvSpPr>
        <p:spPr>
          <a:xfrm>
            <a:off x="1069848" y="5219482"/>
            <a:ext cx="7063958" cy="35705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id="{90BE00EA-4D51-4457-9189-B2AA90A56C30}"/>
              </a:ext>
            </a:extLst>
          </p:cNvPr>
          <p:cNvSpPr>
            <a:spLocks noGrp="1"/>
          </p:cNvSpPr>
          <p:nvPr>
            <p:ph type="sldNum" sz="quarter" idx="12"/>
          </p:nvPr>
        </p:nvSpPr>
        <p:spPr/>
        <p:txBody>
          <a:bodyPr/>
          <a:lstStyle/>
          <a:p>
            <a:fld id="{3FCCF984-64AA-42B4-8D2F-66BCDE3A50F4}" type="slidenum">
              <a:rPr lang="en-US" smtClean="0"/>
              <a:t>20</a:t>
            </a:fld>
            <a:endParaRPr lang="en-US"/>
          </a:p>
        </p:txBody>
      </p:sp>
    </p:spTree>
    <p:extLst>
      <p:ext uri="{BB962C8B-B14F-4D97-AF65-F5344CB8AC3E}">
        <p14:creationId xmlns:p14="http://schemas.microsoft.com/office/powerpoint/2010/main" val="38213578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1AA2F-ADFF-4752-B20B-E69B4B1A9FB6}"/>
              </a:ext>
            </a:extLst>
          </p:cNvPr>
          <p:cNvSpPr>
            <a:spLocks noGrp="1"/>
          </p:cNvSpPr>
          <p:nvPr>
            <p:ph type="title"/>
          </p:nvPr>
        </p:nvSpPr>
        <p:spPr/>
        <p:txBody>
          <a:bodyPr/>
          <a:lstStyle/>
          <a:p>
            <a:r>
              <a:rPr lang="en-US"/>
              <a:t>Performance Metrics Updates</a:t>
            </a:r>
          </a:p>
        </p:txBody>
      </p:sp>
      <p:sp>
        <p:nvSpPr>
          <p:cNvPr id="3" name="Content Placeholder 2">
            <a:extLst>
              <a:ext uri="{FF2B5EF4-FFF2-40B4-BE49-F238E27FC236}">
                <a16:creationId xmlns:a16="http://schemas.microsoft.com/office/drawing/2014/main" id="{726890D5-5F60-4922-8590-59B75894B400}"/>
              </a:ext>
            </a:extLst>
          </p:cNvPr>
          <p:cNvSpPr>
            <a:spLocks noGrp="1"/>
          </p:cNvSpPr>
          <p:nvPr>
            <p:ph idx="1"/>
          </p:nvPr>
        </p:nvSpPr>
        <p:spPr/>
        <p:txBody>
          <a:bodyPr vert="horz" lIns="91440" tIns="45720" rIns="91440" bIns="45720" rtlCol="0" anchor="t">
            <a:normAutofit/>
          </a:bodyPr>
          <a:lstStyle/>
          <a:p>
            <a:r>
              <a:rPr lang="en-US">
                <a:latin typeface="Calibri"/>
                <a:cs typeface="Calibri"/>
              </a:rPr>
              <a:t>Many program models had an opportunity to give input regarding performance metrics during last year's RFP process.</a:t>
            </a:r>
          </a:p>
          <a:p>
            <a:pPr lvl="1"/>
            <a:r>
              <a:rPr lang="en-US">
                <a:latin typeface="Calibri"/>
                <a:cs typeface="Calibri"/>
              </a:rPr>
              <a:t>This input was immensely helpful and interesting for us to review, and we thank any organizations that made suggestions in their RFPs!</a:t>
            </a:r>
          </a:p>
          <a:p>
            <a:r>
              <a:rPr lang="en-US">
                <a:latin typeface="Calibri"/>
                <a:cs typeface="Calibri"/>
              </a:rPr>
              <a:t>Based on that RFP input, a desire to align performance outcomes with the COC program models chart, and further internal conversation, there were updates made to performance metrics for a handful of program models.</a:t>
            </a:r>
            <a:endParaRPr lang="en-US"/>
          </a:p>
          <a:p>
            <a:pPr lvl="1">
              <a:spcAft>
                <a:spcPts val="0"/>
              </a:spcAft>
            </a:pPr>
            <a:r>
              <a:rPr lang="en-US">
                <a:latin typeface="Calibri"/>
                <a:cs typeface="Calibri"/>
              </a:rPr>
              <a:t>Additionally, some program models did not receive changes to required performance metrics for Q1 2022 but may in the future.</a:t>
            </a:r>
            <a:endParaRPr lang="en-US"/>
          </a:p>
          <a:p>
            <a:r>
              <a:rPr lang="en-US">
                <a:latin typeface="Calibri"/>
                <a:cs typeface="Calibri"/>
              </a:rPr>
              <a:t>Conversation and review of performance metrics for all program models is an ongoing and continually evolving process. If you have any questions or concerns regarding the performance metrics collected for your program model, please do not hesitate to reach out.</a:t>
            </a:r>
            <a:endParaRPr lang="en-US"/>
          </a:p>
        </p:txBody>
      </p:sp>
      <p:sp>
        <p:nvSpPr>
          <p:cNvPr id="4" name="Slide Number Placeholder 3">
            <a:extLst>
              <a:ext uri="{FF2B5EF4-FFF2-40B4-BE49-F238E27FC236}">
                <a16:creationId xmlns:a16="http://schemas.microsoft.com/office/drawing/2014/main" id="{98625E60-67E5-40B5-9332-75FACB113156}"/>
              </a:ext>
            </a:extLst>
          </p:cNvPr>
          <p:cNvSpPr>
            <a:spLocks noGrp="1"/>
          </p:cNvSpPr>
          <p:nvPr>
            <p:ph type="sldNum" sz="quarter" idx="12"/>
          </p:nvPr>
        </p:nvSpPr>
        <p:spPr/>
        <p:txBody>
          <a:bodyPr/>
          <a:lstStyle/>
          <a:p>
            <a:fld id="{3FCCF984-64AA-42B4-8D2F-66BCDE3A50F4}" type="slidenum">
              <a:rPr lang="en-US" smtClean="0"/>
              <a:t>21</a:t>
            </a:fld>
            <a:endParaRPr lang="en-US"/>
          </a:p>
        </p:txBody>
      </p:sp>
    </p:spTree>
    <p:extLst>
      <p:ext uri="{BB962C8B-B14F-4D97-AF65-F5344CB8AC3E}">
        <p14:creationId xmlns:p14="http://schemas.microsoft.com/office/powerpoint/2010/main" val="3315345621"/>
      </p:ext>
    </p:extLst>
  </p:cSld>
  <p:clrMapOvr>
    <a:masterClrMapping/>
  </p:clrMapOvr>
  <p:extLst>
    <p:ext uri="{6950BFC3-D8DA-4A85-94F7-54DA5524770B}">
      <p188:commentRel xmlns:p188="http://schemas.microsoft.com/office/powerpoint/2018/8/main" r:id="rId2"/>
    </p:ext>
  </p:extLs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7963F-124A-4E4F-84E0-3D6B88D68D95}"/>
              </a:ext>
            </a:extLst>
          </p:cNvPr>
          <p:cNvSpPr>
            <a:spLocks noGrp="1"/>
          </p:cNvSpPr>
          <p:nvPr>
            <p:ph type="title"/>
          </p:nvPr>
        </p:nvSpPr>
        <p:spPr/>
        <p:txBody>
          <a:bodyPr/>
          <a:lstStyle/>
          <a:p>
            <a:r>
              <a:rPr lang="en-US"/>
              <a:t>Changing 2022 Performance Metrics</a:t>
            </a:r>
          </a:p>
        </p:txBody>
      </p:sp>
      <p:graphicFrame>
        <p:nvGraphicFramePr>
          <p:cNvPr id="5" name="Content Placeholder 4">
            <a:extLst>
              <a:ext uri="{FF2B5EF4-FFF2-40B4-BE49-F238E27FC236}">
                <a16:creationId xmlns:a16="http://schemas.microsoft.com/office/drawing/2014/main" id="{F953E18E-3E9A-46D5-80C3-20A267C16FC6}"/>
              </a:ext>
            </a:extLst>
          </p:cNvPr>
          <p:cNvGraphicFramePr>
            <a:graphicFrameLocks noGrp="1"/>
          </p:cNvGraphicFramePr>
          <p:nvPr>
            <p:ph idx="1"/>
            <p:extLst>
              <p:ext uri="{D42A27DB-BD31-4B8C-83A1-F6EECF244321}">
                <p14:modId xmlns:p14="http://schemas.microsoft.com/office/powerpoint/2010/main" val="3708432362"/>
              </p:ext>
            </p:extLst>
          </p:nvPr>
        </p:nvGraphicFramePr>
        <p:xfrm>
          <a:off x="1068917" y="1873250"/>
          <a:ext cx="10229666" cy="4323130"/>
        </p:xfrm>
        <a:graphic>
          <a:graphicData uri="http://schemas.openxmlformats.org/drawingml/2006/table">
            <a:tbl>
              <a:tblPr firstRow="1" firstCol="1" bandRow="1" bandCol="1">
                <a:tableStyleId>{3C2FFA5D-87B4-456A-9821-1D502468CF0F}</a:tableStyleId>
              </a:tblPr>
              <a:tblGrid>
                <a:gridCol w="1821638">
                  <a:extLst>
                    <a:ext uri="{9D8B030D-6E8A-4147-A177-3AD203B41FA5}">
                      <a16:colId xmlns:a16="http://schemas.microsoft.com/office/drawing/2014/main" val="1943055997"/>
                    </a:ext>
                  </a:extLst>
                </a:gridCol>
                <a:gridCol w="1497959">
                  <a:extLst>
                    <a:ext uri="{9D8B030D-6E8A-4147-A177-3AD203B41FA5}">
                      <a16:colId xmlns:a16="http://schemas.microsoft.com/office/drawing/2014/main" val="2478700365"/>
                    </a:ext>
                  </a:extLst>
                </a:gridCol>
                <a:gridCol w="4550833">
                  <a:extLst>
                    <a:ext uri="{9D8B030D-6E8A-4147-A177-3AD203B41FA5}">
                      <a16:colId xmlns:a16="http://schemas.microsoft.com/office/drawing/2014/main" val="548586365"/>
                    </a:ext>
                  </a:extLst>
                </a:gridCol>
                <a:gridCol w="2359236">
                  <a:extLst>
                    <a:ext uri="{9D8B030D-6E8A-4147-A177-3AD203B41FA5}">
                      <a16:colId xmlns:a16="http://schemas.microsoft.com/office/drawing/2014/main" val="1674553458"/>
                    </a:ext>
                  </a:extLst>
                </a:gridCol>
              </a:tblGrid>
              <a:tr h="391211">
                <a:tc>
                  <a:txBody>
                    <a:bodyPr/>
                    <a:lstStyle/>
                    <a:p>
                      <a:pPr lvl="0" algn="l">
                        <a:buNone/>
                      </a:pPr>
                      <a:r>
                        <a:rPr lang="en-US" sz="1200" dirty="0">
                          <a:effectLst/>
                        </a:rPr>
                        <a:t>Program Model</a:t>
                      </a:r>
                      <a:endParaRPr lang="en-US" dirty="0"/>
                    </a:p>
                  </a:txBody>
                  <a:tcPr marL="9525" marR="9525" marT="9525" marB="9525"/>
                </a:tc>
                <a:tc>
                  <a:txBody>
                    <a:bodyPr/>
                    <a:lstStyle/>
                    <a:p>
                      <a:pPr lvl="0" algn="l">
                        <a:buNone/>
                      </a:pPr>
                      <a:r>
                        <a:rPr lang="en-US" sz="1200" dirty="0">
                          <a:effectLst/>
                        </a:rPr>
                        <a:t>Program Model Subcategory</a:t>
                      </a:r>
                      <a:endParaRPr lang="en-US" dirty="0"/>
                    </a:p>
                  </a:txBody>
                  <a:tcPr marL="9525" marR="9525" marT="9525" marB="9525"/>
                </a:tc>
                <a:tc>
                  <a:txBody>
                    <a:bodyPr/>
                    <a:lstStyle/>
                    <a:p>
                      <a:pPr algn="l"/>
                      <a:r>
                        <a:rPr lang="en-US" sz="1200" dirty="0">
                          <a:effectLst/>
                        </a:rPr>
                        <a:t>2022 Performance Metrics for Quarterly Reporting</a:t>
                      </a:r>
                    </a:p>
                  </a:txBody>
                  <a:tcPr marL="9525" marR="9525" marT="9525" marB="9525"/>
                </a:tc>
                <a:tc>
                  <a:txBody>
                    <a:bodyPr/>
                    <a:lstStyle/>
                    <a:p>
                      <a:pPr lvl="0" algn="l">
                        <a:buNone/>
                      </a:pPr>
                      <a:r>
                        <a:rPr lang="en-US" sz="1200" dirty="0">
                          <a:effectLst/>
                        </a:rPr>
                        <a:t>Changes for 2022</a:t>
                      </a:r>
                      <a:endParaRPr lang="en-US" dirty="0"/>
                    </a:p>
                  </a:txBody>
                  <a:tcPr marL="9525" marR="9525" marT="9525" marB="9525"/>
                </a:tc>
                <a:extLst>
                  <a:ext uri="{0D108BD9-81ED-4DB2-BD59-A6C34878D82A}">
                    <a16:rowId xmlns:a16="http://schemas.microsoft.com/office/drawing/2014/main" val="1430176710"/>
                  </a:ext>
                </a:extLst>
              </a:tr>
              <a:tr h="1073329">
                <a:tc>
                  <a:txBody>
                    <a:bodyPr/>
                    <a:lstStyle/>
                    <a:p>
                      <a:pPr lvl="0" algn="l">
                        <a:buNone/>
                      </a:pPr>
                      <a:r>
                        <a:rPr lang="en-US" sz="1200" dirty="0">
                          <a:effectLst/>
                        </a:rPr>
                        <a:t>Shelter</a:t>
                      </a:r>
                      <a:endParaRPr lang="en-US" dirty="0"/>
                    </a:p>
                  </a:txBody>
                  <a:tcPr marL="9525" marR="9525" marT="9525" marB="9525">
                    <a:solidFill>
                      <a:schemeClr val="bg1"/>
                    </a:solidFill>
                  </a:tcPr>
                </a:tc>
                <a:tc>
                  <a:txBody>
                    <a:bodyPr/>
                    <a:lstStyle/>
                    <a:p>
                      <a:pPr lvl="0" algn="l">
                        <a:buNone/>
                      </a:pPr>
                      <a:r>
                        <a:rPr lang="en-US" sz="1000" dirty="0">
                          <a:effectLst/>
                        </a:rPr>
                        <a:t>N/A</a:t>
                      </a:r>
                      <a:endParaRPr lang="en-US" dirty="0">
                        <a:effectLst/>
                      </a:endParaRPr>
                    </a:p>
                  </a:txBody>
                  <a:tcPr marL="9525" marR="9525" marT="9525" marB="9525">
                    <a:solidFill>
                      <a:schemeClr val="bg1"/>
                    </a:solidFill>
                  </a:tcPr>
                </a:tc>
                <a:tc>
                  <a:txBody>
                    <a:bodyPr/>
                    <a:lstStyle/>
                    <a:p>
                      <a:pPr marL="342900" lvl="0" indent="-342900" algn="l">
                        <a:buFont typeface="Arial"/>
                        <a:buChar char="•"/>
                        <a:tabLst>
                          <a:tab pos="457200" algn="l"/>
                        </a:tabLst>
                      </a:pPr>
                      <a:r>
                        <a:rPr lang="en-US" sz="1000" dirty="0">
                          <a:effectLst/>
                        </a:rPr>
                        <a:t>Households exiting to more stable housing – total, #, % </a:t>
                      </a:r>
                      <a:endParaRPr lang="en-US" dirty="0">
                        <a:effectLst/>
                      </a:endParaRPr>
                    </a:p>
                    <a:p>
                      <a:pPr marL="342900" lvl="0" indent="-342900" algn="l">
                        <a:buFont typeface="Arial"/>
                        <a:buChar char="•"/>
                        <a:tabLst>
                          <a:tab pos="457200" algn="l"/>
                        </a:tabLst>
                      </a:pPr>
                      <a:r>
                        <a:rPr lang="en-US" sz="1000" dirty="0">
                          <a:effectLst/>
                        </a:rPr>
                        <a:t>Households exiting to permanent housing – total, #, % </a:t>
                      </a:r>
                      <a:endParaRPr lang="en-US" dirty="0">
                        <a:effectLst/>
                      </a:endParaRPr>
                    </a:p>
                    <a:p>
                      <a:pPr marL="342900" lvl="0" indent="-342900" algn="l">
                        <a:buFont typeface="Arial"/>
                        <a:buChar char="•"/>
                        <a:tabLst>
                          <a:tab pos="457200" algn="l"/>
                        </a:tabLst>
                      </a:pPr>
                      <a:r>
                        <a:rPr lang="en-US" sz="1000" dirty="0">
                          <a:effectLst/>
                        </a:rPr>
                        <a:t>Average # of days in the program </a:t>
                      </a:r>
                      <a:endParaRPr lang="en-US" dirty="0">
                        <a:effectLst/>
                      </a:endParaRPr>
                    </a:p>
                    <a:p>
                      <a:pPr marL="342900" lvl="0" indent="-342900" algn="l">
                        <a:buFont typeface="Arial"/>
                        <a:buChar char="•"/>
                      </a:pPr>
                      <a:r>
                        <a:rPr lang="en-US" sz="1000" dirty="0">
                          <a:effectLst/>
                          <a:highlight>
                            <a:srgbClr val="FFFF00"/>
                          </a:highlight>
                        </a:rPr>
                        <a:t>% and # of Households with complete CES assessments </a:t>
                      </a:r>
                      <a:endParaRPr lang="en-US" dirty="0">
                        <a:effectLst/>
                      </a:endParaRPr>
                    </a:p>
                    <a:p>
                      <a:pPr marL="342900" lvl="0" indent="-342900" algn="l">
                        <a:buFont typeface="Arial"/>
                        <a:buChar char="•"/>
                        <a:tabLst>
                          <a:tab pos="457200" algn="l"/>
                        </a:tabLst>
                      </a:pPr>
                      <a:r>
                        <a:rPr lang="en-US" sz="1000" dirty="0">
                          <a:effectLst/>
                        </a:rPr>
                        <a:t>DV-specific metric: #/% of Households learning about safety planning/the cycle of violence </a:t>
                      </a:r>
                    </a:p>
                    <a:p>
                      <a:pPr marL="342900" lvl="0" indent="-342900" algn="l">
                        <a:buFont typeface="Arial"/>
                        <a:buChar char="•"/>
                      </a:pPr>
                      <a:endParaRPr lang="en-US" sz="1000">
                        <a:effectLst/>
                      </a:endParaRPr>
                    </a:p>
                  </a:txBody>
                  <a:tcPr marL="9525" marR="9525" marT="9525" marB="9525">
                    <a:solidFill>
                      <a:schemeClr val="bg1"/>
                    </a:solidFill>
                  </a:tcPr>
                </a:tc>
                <a:tc>
                  <a:txBody>
                    <a:bodyPr/>
                    <a:lstStyle/>
                    <a:p>
                      <a:pPr lvl="0" algn="l">
                        <a:buNone/>
                      </a:pPr>
                      <a:r>
                        <a:rPr lang="en-US" sz="1000" dirty="0">
                          <a:effectLst/>
                        </a:rPr>
                        <a:t>Added CES metric from the Shelter scope to Q1 reporting.</a:t>
                      </a:r>
                      <a:endParaRPr lang="en-US" dirty="0">
                        <a:effectLst/>
                      </a:endParaRPr>
                    </a:p>
                  </a:txBody>
                  <a:tcPr marL="9525" marR="9525" marT="9525" marB="9525">
                    <a:solidFill>
                      <a:schemeClr val="bg1"/>
                    </a:solidFill>
                  </a:tcPr>
                </a:tc>
                <a:extLst>
                  <a:ext uri="{0D108BD9-81ED-4DB2-BD59-A6C34878D82A}">
                    <a16:rowId xmlns:a16="http://schemas.microsoft.com/office/drawing/2014/main" val="416777686"/>
                  </a:ext>
                </a:extLst>
              </a:tr>
              <a:tr h="702175">
                <a:tc>
                  <a:txBody>
                    <a:bodyPr/>
                    <a:lstStyle/>
                    <a:p>
                      <a:pPr lvl="0" algn="l">
                        <a:buNone/>
                      </a:pPr>
                      <a:r>
                        <a:rPr lang="en-US" sz="1200" dirty="0">
                          <a:effectLst/>
                        </a:rPr>
                        <a:t>Frequent Users Service Engagement (FUSE)</a:t>
                      </a:r>
                      <a:endParaRPr lang="en-US" dirty="0"/>
                    </a:p>
                  </a:txBody>
                  <a:tcPr marL="9525" marR="9525" marT="9525" marB="9525">
                    <a:solidFill>
                      <a:schemeClr val="accent1">
                        <a:lumMod val="60000"/>
                        <a:lumOff val="40000"/>
                      </a:schemeClr>
                    </a:solidFill>
                  </a:tcPr>
                </a:tc>
                <a:tc>
                  <a:txBody>
                    <a:bodyPr/>
                    <a:lstStyle/>
                    <a:p>
                      <a:pPr lvl="0" algn="l">
                        <a:buNone/>
                        <a:tabLst>
                          <a:tab pos="457200" algn="l"/>
                        </a:tabLst>
                      </a:pPr>
                      <a:r>
                        <a:rPr lang="en-US" sz="1000" dirty="0">
                          <a:effectLst/>
                        </a:rPr>
                        <a:t>N/A</a:t>
                      </a:r>
                      <a:endParaRPr lang="en-US" dirty="0">
                        <a:effectLst/>
                      </a:endParaRPr>
                    </a:p>
                  </a:txBody>
                  <a:tcPr marL="9525" marR="9525" marT="9525" marB="9525">
                    <a:solidFill>
                      <a:schemeClr val="accent1">
                        <a:lumMod val="60000"/>
                        <a:lumOff val="40000"/>
                      </a:schemeClr>
                    </a:solidFill>
                  </a:tcPr>
                </a:tc>
                <a:tc>
                  <a:txBody>
                    <a:bodyPr/>
                    <a:lstStyle/>
                    <a:p>
                      <a:pPr marL="342900" lvl="0" indent="-342900" algn="l">
                        <a:buFont typeface="Arial"/>
                        <a:buChar char="•"/>
                        <a:tabLst>
                          <a:tab pos="457200" algn="l"/>
                        </a:tabLst>
                      </a:pPr>
                      <a:r>
                        <a:rPr lang="en-US" sz="1000" dirty="0">
                          <a:effectLst/>
                        </a:rPr>
                        <a:t>Households exiting to more stable housing – total, #, % </a:t>
                      </a:r>
                      <a:endParaRPr lang="en-US" dirty="0">
                        <a:effectLst/>
                      </a:endParaRPr>
                    </a:p>
                    <a:p>
                      <a:pPr marL="342900" lvl="0" indent="-342900" algn="l">
                        <a:buFont typeface="Arial"/>
                        <a:buChar char="•"/>
                        <a:tabLst>
                          <a:tab pos="457200" algn="l"/>
                        </a:tabLst>
                      </a:pPr>
                      <a:r>
                        <a:rPr lang="en-US" sz="1000" dirty="0">
                          <a:effectLst/>
                        </a:rPr>
                        <a:t>Households exiting to permanent housing – total, #, % </a:t>
                      </a:r>
                      <a:endParaRPr lang="en-US" dirty="0">
                        <a:effectLst/>
                      </a:endParaRPr>
                    </a:p>
                    <a:p>
                      <a:pPr marL="342900" lvl="0" indent="-342900" algn="l">
                        <a:buFont typeface="Arial"/>
                        <a:buChar char="•"/>
                        <a:tabLst>
                          <a:tab pos="457200" algn="l"/>
                        </a:tabLst>
                      </a:pPr>
                      <a:r>
                        <a:rPr lang="en-US" sz="1000" dirty="0">
                          <a:effectLst/>
                          <a:highlight>
                            <a:srgbClr val="FFFF00"/>
                          </a:highlight>
                        </a:rPr>
                        <a:t>% of Households that exited to another shelter program.</a:t>
                      </a:r>
                      <a:r>
                        <a:rPr lang="en-US" sz="1000" dirty="0">
                          <a:effectLst/>
                        </a:rPr>
                        <a:t> </a:t>
                      </a:r>
                      <a:endParaRPr lang="en-US" dirty="0">
                        <a:effectLst/>
                      </a:endParaRPr>
                    </a:p>
                  </a:txBody>
                  <a:tcPr marL="9525" marR="9525" marT="9525" marB="9525">
                    <a:solidFill>
                      <a:schemeClr val="accent1">
                        <a:lumMod val="60000"/>
                        <a:lumOff val="40000"/>
                      </a:schemeClr>
                    </a:solidFill>
                  </a:tcPr>
                </a:tc>
                <a:tc>
                  <a:txBody>
                    <a:bodyPr/>
                    <a:lstStyle/>
                    <a:p>
                      <a:pPr lvl="0" algn="l">
                        <a:buNone/>
                      </a:pPr>
                      <a:r>
                        <a:rPr lang="en-US" sz="1000" dirty="0">
                          <a:effectLst/>
                        </a:rPr>
                        <a:t>Added Households that exited metric from the FUSE scope to Q1 Reporting.</a:t>
                      </a:r>
                      <a:endParaRPr lang="en-US" dirty="0">
                        <a:effectLst/>
                      </a:endParaRPr>
                    </a:p>
                    <a:p>
                      <a:pPr lvl="0" algn="l">
                        <a:buNone/>
                        <a:tabLst>
                          <a:tab pos="457200" algn="l"/>
                        </a:tabLst>
                      </a:pPr>
                      <a:endParaRPr lang="en-US">
                        <a:effectLst/>
                      </a:endParaRPr>
                    </a:p>
                  </a:txBody>
                  <a:tcPr marL="9525" marR="9525" marT="9525" marB="9525">
                    <a:solidFill>
                      <a:schemeClr val="accent1">
                        <a:lumMod val="60000"/>
                        <a:lumOff val="40000"/>
                      </a:schemeClr>
                    </a:solidFill>
                  </a:tcPr>
                </a:tc>
                <a:extLst>
                  <a:ext uri="{0D108BD9-81ED-4DB2-BD59-A6C34878D82A}">
                    <a16:rowId xmlns:a16="http://schemas.microsoft.com/office/drawing/2014/main" val="1332772590"/>
                  </a:ext>
                </a:extLst>
              </a:tr>
              <a:tr h="2095499">
                <a:tc>
                  <a:txBody>
                    <a:bodyPr/>
                    <a:lstStyle/>
                    <a:p>
                      <a:pPr lvl="0" algn="l">
                        <a:buNone/>
                      </a:pPr>
                      <a:r>
                        <a:rPr lang="en-US" sz="1200" dirty="0">
                          <a:effectLst/>
                        </a:rPr>
                        <a:t>Centralized Shelter Intake</a:t>
                      </a:r>
                      <a:endParaRPr lang="en-US" dirty="0"/>
                    </a:p>
                  </a:txBody>
                  <a:tcPr marL="9525" marR="9525" marT="9525" marB="9525">
                    <a:solidFill>
                      <a:schemeClr val="bg1"/>
                    </a:solidFill>
                  </a:tcPr>
                </a:tc>
                <a:tc>
                  <a:txBody>
                    <a:bodyPr/>
                    <a:lstStyle/>
                    <a:p>
                      <a:pPr lvl="0" algn="l">
                        <a:buNone/>
                        <a:tabLst>
                          <a:tab pos="457200" algn="l"/>
                        </a:tabLst>
                      </a:pPr>
                      <a:r>
                        <a:rPr lang="en-US" sz="1000" dirty="0">
                          <a:effectLst/>
                        </a:rPr>
                        <a:t>N/A</a:t>
                      </a:r>
                      <a:endParaRPr lang="en-US" dirty="0">
                        <a:effectLst/>
                      </a:endParaRPr>
                    </a:p>
                  </a:txBody>
                  <a:tcPr marL="9525" marR="9525" marT="9525" marB="9525">
                    <a:solidFill>
                      <a:schemeClr val="bg1"/>
                    </a:solidFill>
                  </a:tcPr>
                </a:tc>
                <a:tc>
                  <a:txBody>
                    <a:bodyPr/>
                    <a:lstStyle/>
                    <a:p>
                      <a:pPr marL="342900" lvl="0" indent="-342900" algn="l">
                        <a:buFont typeface="Arial"/>
                        <a:buChar char="•"/>
                        <a:tabLst>
                          <a:tab pos="457200" algn="l"/>
                        </a:tabLst>
                      </a:pPr>
                      <a:r>
                        <a:rPr lang="en-US" sz="1000" dirty="0">
                          <a:effectLst/>
                        </a:rPr>
                        <a:t>Shelter placement requests completed within 3.5 hours – total, #, % </a:t>
                      </a:r>
                      <a:endParaRPr lang="en-US" dirty="0">
                        <a:effectLst/>
                      </a:endParaRPr>
                    </a:p>
                    <a:p>
                      <a:pPr marL="342900" lvl="0" indent="-342900" algn="l">
                        <a:buFont typeface="Arial"/>
                        <a:buChar char="•"/>
                        <a:tabLst>
                          <a:tab pos="457200" algn="l"/>
                        </a:tabLst>
                      </a:pPr>
                      <a:r>
                        <a:rPr lang="en-US" sz="1000" dirty="0">
                          <a:effectLst/>
                        </a:rPr>
                        <a:t>Shelter placement requests completed within 5 hours – total, #, % </a:t>
                      </a:r>
                      <a:endParaRPr lang="en-US" dirty="0">
                        <a:effectLst/>
                      </a:endParaRPr>
                    </a:p>
                    <a:p>
                      <a:pPr marL="342900" lvl="0" indent="-342900" algn="l">
                        <a:buFont typeface="Arial"/>
                        <a:buChar char="•"/>
                        <a:tabLst>
                          <a:tab pos="457200" algn="l"/>
                        </a:tabLst>
                      </a:pPr>
                      <a:r>
                        <a:rPr lang="en-US" sz="1000" dirty="0">
                          <a:effectLst/>
                        </a:rPr>
                        <a:t>Well-being checks completed within 3.5 hours – total, #, % </a:t>
                      </a:r>
                      <a:endParaRPr lang="en-US" dirty="0">
                        <a:effectLst/>
                      </a:endParaRPr>
                    </a:p>
                    <a:p>
                      <a:pPr marL="342900" lvl="0" indent="-342900" algn="l">
                        <a:buFont typeface="Arial"/>
                        <a:buChar char="•"/>
                        <a:tabLst>
                          <a:tab pos="457200" algn="l"/>
                        </a:tabLst>
                      </a:pPr>
                      <a:r>
                        <a:rPr lang="en-US" sz="1000" dirty="0">
                          <a:effectLst/>
                        </a:rPr>
                        <a:t>Transportation requests completed within 3.5 hours – total, #, %  </a:t>
                      </a:r>
                      <a:endParaRPr lang="en-US" dirty="0">
                        <a:effectLst/>
                      </a:endParaRPr>
                    </a:p>
                    <a:p>
                      <a:pPr marL="342900" lvl="0" indent="-342900" algn="l">
                        <a:buFont typeface="Arial"/>
                        <a:buChar char="•"/>
                        <a:tabLst>
                          <a:tab pos="457200" algn="l"/>
                        </a:tabLst>
                      </a:pPr>
                      <a:r>
                        <a:rPr lang="en-US" sz="1000" dirty="0">
                          <a:effectLst/>
                        </a:rPr>
                        <a:t>Transportation requests completed within 5 hours – total, #, %  </a:t>
                      </a:r>
                      <a:endParaRPr lang="en-US" dirty="0">
                        <a:effectLst/>
                      </a:endParaRPr>
                    </a:p>
                  </a:txBody>
                  <a:tcPr marL="9525" marR="9525" marT="9525" marB="9525">
                    <a:solidFill>
                      <a:schemeClr val="bg1"/>
                    </a:solidFill>
                  </a:tcPr>
                </a:tc>
                <a:tc>
                  <a:txBody>
                    <a:bodyPr/>
                    <a:lstStyle/>
                    <a:p>
                      <a:pPr lvl="0" algn="l">
                        <a:buNone/>
                      </a:pPr>
                      <a:r>
                        <a:rPr lang="en-US" sz="1000" dirty="0">
                          <a:effectLst/>
                        </a:rPr>
                        <a:t>Removed two manual performance metrics that no longer align with the program model from Q1 reports:</a:t>
                      </a:r>
                      <a:endParaRPr lang="en-US" dirty="0">
                        <a:effectLst/>
                      </a:endParaRPr>
                    </a:p>
                    <a:p>
                      <a:pPr marL="342900" lvl="0" indent="-342900" algn="l">
                        <a:buFont typeface="Arial"/>
                        <a:buChar char="•"/>
                      </a:pPr>
                      <a:r>
                        <a:rPr lang="en-US" sz="900" dirty="0">
                          <a:effectLst/>
                          <a:highlight>
                            <a:srgbClr val="FFFF00"/>
                          </a:highlight>
                        </a:rPr>
                        <a:t>HHs contacted through outreach efforts accepting one or more basic assistance services (i.e., clothing, transportation, etc.) </a:t>
                      </a:r>
                      <a:endParaRPr lang="en-US" dirty="0">
                        <a:effectLst/>
                      </a:endParaRPr>
                    </a:p>
                    <a:p>
                      <a:pPr marL="342900" lvl="0" indent="-342900" algn="l">
                        <a:buFont typeface="Arial"/>
                        <a:buChar char="•"/>
                      </a:pPr>
                      <a:r>
                        <a:rPr lang="en-US" sz="900" dirty="0">
                          <a:effectLst/>
                          <a:highlight>
                            <a:srgbClr val="FFFF00"/>
                          </a:highlight>
                        </a:rPr>
                        <a:t>HHs contacted through outreach efforts connected to community-based case management, housing, or appropriate settings (hospital, family reunification, etc.)</a:t>
                      </a:r>
                      <a:r>
                        <a:rPr lang="en-US" sz="900" dirty="0">
                          <a:effectLst/>
                        </a:rPr>
                        <a:t>  </a:t>
                      </a:r>
                      <a:endParaRPr lang="en-US" dirty="0">
                        <a:effectLst/>
                      </a:endParaRPr>
                    </a:p>
                  </a:txBody>
                  <a:tcPr marL="9525" marR="9525" marT="9525" marB="9525">
                    <a:solidFill>
                      <a:schemeClr val="bg1"/>
                    </a:solidFill>
                  </a:tcPr>
                </a:tc>
                <a:extLst>
                  <a:ext uri="{0D108BD9-81ED-4DB2-BD59-A6C34878D82A}">
                    <a16:rowId xmlns:a16="http://schemas.microsoft.com/office/drawing/2014/main" val="3417189116"/>
                  </a:ext>
                </a:extLst>
              </a:tr>
            </a:tbl>
          </a:graphicData>
        </a:graphic>
      </p:graphicFrame>
      <p:sp>
        <p:nvSpPr>
          <p:cNvPr id="3" name="Slide Number Placeholder 2">
            <a:extLst>
              <a:ext uri="{FF2B5EF4-FFF2-40B4-BE49-F238E27FC236}">
                <a16:creationId xmlns:a16="http://schemas.microsoft.com/office/drawing/2014/main" id="{CAEB557C-AF8F-4722-9EBA-8BCF8199F03E}"/>
              </a:ext>
            </a:extLst>
          </p:cNvPr>
          <p:cNvSpPr>
            <a:spLocks noGrp="1"/>
          </p:cNvSpPr>
          <p:nvPr>
            <p:ph type="sldNum" sz="quarter" idx="12"/>
          </p:nvPr>
        </p:nvSpPr>
        <p:spPr/>
        <p:txBody>
          <a:bodyPr/>
          <a:lstStyle/>
          <a:p>
            <a:fld id="{3FCCF984-64AA-42B4-8D2F-66BCDE3A50F4}" type="slidenum">
              <a:rPr lang="en-US" smtClean="0"/>
              <a:t>22</a:t>
            </a:fld>
            <a:endParaRPr lang="en-US"/>
          </a:p>
        </p:txBody>
      </p:sp>
    </p:spTree>
    <p:extLst>
      <p:ext uri="{BB962C8B-B14F-4D97-AF65-F5344CB8AC3E}">
        <p14:creationId xmlns:p14="http://schemas.microsoft.com/office/powerpoint/2010/main" val="554794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3A276-D8F5-45F4-9471-37FD260D857E}"/>
              </a:ext>
            </a:extLst>
          </p:cNvPr>
          <p:cNvSpPr>
            <a:spLocks noGrp="1"/>
          </p:cNvSpPr>
          <p:nvPr>
            <p:ph type="title"/>
          </p:nvPr>
        </p:nvSpPr>
        <p:spPr/>
        <p:txBody>
          <a:bodyPr/>
          <a:lstStyle/>
          <a:p>
            <a:r>
              <a:rPr lang="en-US"/>
              <a:t>No Immediate Changes to Metrics</a:t>
            </a:r>
          </a:p>
        </p:txBody>
      </p:sp>
      <p:graphicFrame>
        <p:nvGraphicFramePr>
          <p:cNvPr id="10" name="Content Placeholder 9">
            <a:extLst>
              <a:ext uri="{FF2B5EF4-FFF2-40B4-BE49-F238E27FC236}">
                <a16:creationId xmlns:a16="http://schemas.microsoft.com/office/drawing/2014/main" id="{F40210AD-D137-48EC-B6AD-B91452F401C6}"/>
              </a:ext>
            </a:extLst>
          </p:cNvPr>
          <p:cNvGraphicFramePr>
            <a:graphicFrameLocks noGrp="1"/>
          </p:cNvGraphicFramePr>
          <p:nvPr>
            <p:ph idx="1"/>
            <p:extLst>
              <p:ext uri="{D42A27DB-BD31-4B8C-83A1-F6EECF244321}">
                <p14:modId xmlns:p14="http://schemas.microsoft.com/office/powerpoint/2010/main" val="1485126988"/>
              </p:ext>
            </p:extLst>
          </p:nvPr>
        </p:nvGraphicFramePr>
        <p:xfrm>
          <a:off x="1024618" y="1894114"/>
          <a:ext cx="10149100" cy="3938909"/>
        </p:xfrm>
        <a:graphic>
          <a:graphicData uri="http://schemas.openxmlformats.org/drawingml/2006/table">
            <a:tbl>
              <a:tblPr firstRow="1" firstCol="1" bandRow="1" bandCol="1">
                <a:tableStyleId>{3C2FFA5D-87B4-456A-9821-1D502468CF0F}</a:tableStyleId>
              </a:tblPr>
              <a:tblGrid>
                <a:gridCol w="1569357">
                  <a:extLst>
                    <a:ext uri="{9D8B030D-6E8A-4147-A177-3AD203B41FA5}">
                      <a16:colId xmlns:a16="http://schemas.microsoft.com/office/drawing/2014/main" val="2911711094"/>
                    </a:ext>
                  </a:extLst>
                </a:gridCol>
                <a:gridCol w="1387927">
                  <a:extLst>
                    <a:ext uri="{9D8B030D-6E8A-4147-A177-3AD203B41FA5}">
                      <a16:colId xmlns:a16="http://schemas.microsoft.com/office/drawing/2014/main" val="3574138113"/>
                    </a:ext>
                  </a:extLst>
                </a:gridCol>
                <a:gridCol w="5606138">
                  <a:extLst>
                    <a:ext uri="{9D8B030D-6E8A-4147-A177-3AD203B41FA5}">
                      <a16:colId xmlns:a16="http://schemas.microsoft.com/office/drawing/2014/main" val="2743990985"/>
                    </a:ext>
                  </a:extLst>
                </a:gridCol>
                <a:gridCol w="1585678">
                  <a:extLst>
                    <a:ext uri="{9D8B030D-6E8A-4147-A177-3AD203B41FA5}">
                      <a16:colId xmlns:a16="http://schemas.microsoft.com/office/drawing/2014/main" val="2920496577"/>
                    </a:ext>
                  </a:extLst>
                </a:gridCol>
              </a:tblGrid>
              <a:tr h="571500">
                <a:tc>
                  <a:txBody>
                    <a:bodyPr/>
                    <a:lstStyle/>
                    <a:p>
                      <a:pPr algn="l"/>
                      <a:r>
                        <a:rPr lang="en-US" sz="1200" dirty="0">
                          <a:effectLst/>
                        </a:rPr>
                        <a:t>Program Model</a:t>
                      </a:r>
                    </a:p>
                  </a:txBody>
                  <a:tcPr marL="9525" marR="9525" marT="9525" marB="9525"/>
                </a:tc>
                <a:tc>
                  <a:txBody>
                    <a:bodyPr/>
                    <a:lstStyle/>
                    <a:p>
                      <a:pPr algn="l"/>
                      <a:r>
                        <a:rPr lang="en-US" sz="1200" dirty="0">
                          <a:effectLst/>
                        </a:rPr>
                        <a:t>Program Model Subcategory</a:t>
                      </a:r>
                    </a:p>
                  </a:txBody>
                  <a:tcPr marL="9525" marR="9525" marT="9525" marB="9525"/>
                </a:tc>
                <a:tc>
                  <a:txBody>
                    <a:bodyPr/>
                    <a:lstStyle/>
                    <a:p>
                      <a:pPr marL="342900" lvl="0" indent="-342900" algn="l">
                        <a:tabLst>
                          <a:tab pos="457200" algn="l"/>
                        </a:tabLst>
                      </a:pPr>
                      <a:r>
                        <a:rPr lang="en-US" sz="1200" dirty="0">
                          <a:effectLst/>
                        </a:rPr>
                        <a:t>2022 Performance Metrics for Quarterly Reporting</a:t>
                      </a:r>
                    </a:p>
                  </a:txBody>
                  <a:tcPr marL="9525" marR="9525" marT="9525" marB="9525"/>
                </a:tc>
                <a:tc>
                  <a:txBody>
                    <a:bodyPr/>
                    <a:lstStyle/>
                    <a:p>
                      <a:pPr algn="l"/>
                      <a:r>
                        <a:rPr lang="en-US" sz="1200" dirty="0">
                          <a:effectLst/>
                        </a:rPr>
                        <a:t>Changes for 2022</a:t>
                      </a:r>
                    </a:p>
                  </a:txBody>
                  <a:tcPr marL="9525" marR="9525" marT="9525" marB="9525"/>
                </a:tc>
                <a:extLst>
                  <a:ext uri="{0D108BD9-81ED-4DB2-BD59-A6C34878D82A}">
                    <a16:rowId xmlns:a16="http://schemas.microsoft.com/office/drawing/2014/main" val="2288289762"/>
                  </a:ext>
                </a:extLst>
              </a:tr>
              <a:tr h="1369785">
                <a:tc>
                  <a:txBody>
                    <a:bodyPr/>
                    <a:lstStyle/>
                    <a:p>
                      <a:pPr algn="l"/>
                      <a:r>
                        <a:rPr lang="en-US" sz="1200" dirty="0">
                          <a:effectLst/>
                        </a:rPr>
                        <a:t>Coordinated Entry System Facilitator</a:t>
                      </a:r>
                    </a:p>
                  </a:txBody>
                  <a:tcPr marL="9525" marR="9525" marT="9525" marB="9525">
                    <a:solidFill>
                      <a:schemeClr val="bg1"/>
                    </a:solidFill>
                  </a:tcPr>
                </a:tc>
                <a:tc>
                  <a:txBody>
                    <a:bodyPr/>
                    <a:lstStyle/>
                    <a:p>
                      <a:pPr algn="l"/>
                      <a:r>
                        <a:rPr lang="en-US" sz="1000" dirty="0">
                          <a:effectLst/>
                        </a:rPr>
                        <a:t>N/A</a:t>
                      </a:r>
                      <a:endParaRPr lang="en-US" dirty="0">
                        <a:effectLst/>
                      </a:endParaRPr>
                    </a:p>
                  </a:txBody>
                  <a:tcPr marL="9525" marR="9525" marT="9525" marB="9525">
                    <a:solidFill>
                      <a:schemeClr val="bg1"/>
                    </a:solidFill>
                  </a:tcPr>
                </a:tc>
                <a:tc>
                  <a:txBody>
                    <a:bodyPr/>
                    <a:lstStyle/>
                    <a:p>
                      <a:pPr marL="342900" lvl="0" indent="-342900" algn="l">
                        <a:buFont typeface="Arial"/>
                        <a:buChar char="•"/>
                        <a:tabLst>
                          <a:tab pos="457200" algn="l"/>
                        </a:tabLst>
                      </a:pPr>
                      <a:r>
                        <a:rPr lang="en-US" sz="1000" dirty="0">
                          <a:effectLst/>
                        </a:rPr>
                        <a:t>Households assessed for Coordinated Entry – #, % </a:t>
                      </a:r>
                      <a:endParaRPr lang="en-US" dirty="0">
                        <a:effectLst/>
                      </a:endParaRPr>
                    </a:p>
                    <a:p>
                      <a:pPr marL="342900" lvl="0" indent="-342900" algn="l">
                        <a:buFont typeface="Arial"/>
                        <a:buChar char="•"/>
                        <a:tabLst>
                          <a:tab pos="457200" algn="l"/>
                        </a:tabLst>
                      </a:pPr>
                      <a:r>
                        <a:rPr lang="en-US" sz="1000" dirty="0">
                          <a:effectLst/>
                        </a:rPr>
                        <a:t>Available units/openings in the Coordinated Entry system that receive a match through HMIS – #, % </a:t>
                      </a:r>
                      <a:endParaRPr lang="en-US" dirty="0">
                        <a:effectLst/>
                      </a:endParaRPr>
                    </a:p>
                    <a:p>
                      <a:pPr marL="342900" lvl="0" indent="-342900" algn="l">
                        <a:buFont typeface="Arial"/>
                        <a:buChar char="•"/>
                        <a:tabLst>
                          <a:tab pos="457200" algn="l"/>
                        </a:tabLst>
                      </a:pPr>
                      <a:r>
                        <a:rPr lang="en-US" sz="1000" dirty="0">
                          <a:effectLst/>
                        </a:rPr>
                        <a:t>% of Households enrolled in an outreach or housing system navigation project that have a housing match through CES and move into permanent housing. </a:t>
                      </a:r>
                      <a:endParaRPr lang="en-US" dirty="0">
                        <a:effectLst/>
                      </a:endParaRPr>
                    </a:p>
                    <a:p>
                      <a:pPr marL="342900" lvl="0" indent="-342900" algn="l">
                        <a:buFont typeface="Arial"/>
                        <a:buChar char="•"/>
                        <a:tabLst>
                          <a:tab pos="457200" algn="l"/>
                        </a:tabLst>
                      </a:pPr>
                      <a:r>
                        <a:rPr lang="en-US" sz="1000" dirty="0">
                          <a:effectLst/>
                        </a:rPr>
                        <a:t>% of participating agencies (including Applicant and recruited partner agencies) that assess Households or connect Households to entities conducting the CES assessment. </a:t>
                      </a:r>
                      <a:endParaRPr lang="en-US" dirty="0">
                        <a:effectLst/>
                      </a:endParaRPr>
                    </a:p>
                  </a:txBody>
                  <a:tcPr marL="9525" marR="9525" marT="9525" marB="9525">
                    <a:solidFill>
                      <a:schemeClr val="bg1"/>
                    </a:solidFill>
                  </a:tcPr>
                </a:tc>
                <a:tc>
                  <a:txBody>
                    <a:bodyPr/>
                    <a:lstStyle/>
                    <a:p>
                      <a:pPr algn="l"/>
                      <a:r>
                        <a:rPr lang="en-US" sz="1000" dirty="0">
                          <a:effectLst/>
                        </a:rPr>
                        <a:t>No Immediate changes.</a:t>
                      </a:r>
                      <a:endParaRPr lang="en-US" dirty="0">
                        <a:effectLst/>
                      </a:endParaRPr>
                    </a:p>
                  </a:txBody>
                  <a:tcPr marL="9525" marR="9525" marT="9525" marB="9525">
                    <a:solidFill>
                      <a:schemeClr val="bg1"/>
                    </a:solidFill>
                  </a:tcPr>
                </a:tc>
                <a:extLst>
                  <a:ext uri="{0D108BD9-81ED-4DB2-BD59-A6C34878D82A}">
                    <a16:rowId xmlns:a16="http://schemas.microsoft.com/office/drawing/2014/main" val="449356385"/>
                  </a:ext>
                </a:extLst>
              </a:tr>
              <a:tr h="567837">
                <a:tc>
                  <a:txBody>
                    <a:bodyPr/>
                    <a:lstStyle/>
                    <a:p>
                      <a:pPr algn="l"/>
                      <a:r>
                        <a:rPr lang="en-US" sz="1200" dirty="0">
                          <a:effectLst/>
                        </a:rPr>
                        <a:t>Youth Transitional Housing</a:t>
                      </a:r>
                    </a:p>
                  </a:txBody>
                  <a:tcPr marL="9525" marR="9525" marT="9525" marB="9525">
                    <a:solidFill>
                      <a:schemeClr val="accent1">
                        <a:lumMod val="60000"/>
                        <a:lumOff val="40000"/>
                      </a:schemeClr>
                    </a:solidFill>
                  </a:tcPr>
                </a:tc>
                <a:tc>
                  <a:txBody>
                    <a:bodyPr/>
                    <a:lstStyle/>
                    <a:p>
                      <a:pPr algn="l"/>
                      <a:r>
                        <a:rPr lang="en-US" sz="1000" dirty="0">
                          <a:effectLst/>
                        </a:rPr>
                        <a:t>N/A</a:t>
                      </a:r>
                      <a:endParaRPr lang="en-US" dirty="0">
                        <a:effectLst/>
                      </a:endParaRPr>
                    </a:p>
                  </a:txBody>
                  <a:tcPr marL="9525" marR="9525" marT="9525" marB="9525">
                    <a:solidFill>
                      <a:schemeClr val="accent1">
                        <a:lumMod val="60000"/>
                        <a:lumOff val="40000"/>
                      </a:schemeClr>
                    </a:solidFill>
                  </a:tcPr>
                </a:tc>
                <a:tc>
                  <a:txBody>
                    <a:bodyPr/>
                    <a:lstStyle/>
                    <a:p>
                      <a:pPr marL="342900" lvl="0" indent="-342900" algn="l">
                        <a:buFont typeface="Arial"/>
                        <a:buChar char="•"/>
                        <a:tabLst>
                          <a:tab pos="457200" algn="l"/>
                        </a:tabLst>
                      </a:pPr>
                      <a:r>
                        <a:rPr lang="en-US" sz="1000" dirty="0">
                          <a:effectLst/>
                        </a:rPr>
                        <a:t>Households exiting to more stable housing – total, #, % </a:t>
                      </a:r>
                      <a:endParaRPr lang="en-US" dirty="0">
                        <a:effectLst/>
                      </a:endParaRPr>
                    </a:p>
                    <a:p>
                      <a:pPr marL="342900" lvl="0" indent="-342900" algn="l">
                        <a:buFont typeface="Arial"/>
                        <a:buChar char="•"/>
                        <a:tabLst>
                          <a:tab pos="457200" algn="l"/>
                        </a:tabLst>
                      </a:pPr>
                      <a:r>
                        <a:rPr lang="en-US" sz="1000" dirty="0">
                          <a:effectLst/>
                        </a:rPr>
                        <a:t>Households exiting to permanent housing – total, #, % </a:t>
                      </a:r>
                      <a:endParaRPr lang="en-US" dirty="0">
                        <a:effectLst/>
                      </a:endParaRPr>
                    </a:p>
                    <a:p>
                      <a:pPr marL="342900" lvl="0" indent="-342900" algn="l">
                        <a:buFont typeface="Arial"/>
                        <a:buChar char="•"/>
                        <a:tabLst>
                          <a:tab pos="457200" algn="l"/>
                        </a:tabLst>
                      </a:pPr>
                      <a:r>
                        <a:rPr lang="en-US" sz="1000" dirty="0">
                          <a:effectLst/>
                        </a:rPr>
                        <a:t>Average # of days between referral and placement.</a:t>
                      </a:r>
                    </a:p>
                  </a:txBody>
                  <a:tcPr marL="9525" marR="9525" marT="9525" marB="9525">
                    <a:solidFill>
                      <a:schemeClr val="accent1">
                        <a:lumMod val="60000"/>
                        <a:lumOff val="40000"/>
                      </a:schemeClr>
                    </a:solidFill>
                  </a:tcPr>
                </a:tc>
                <a:tc>
                  <a:txBody>
                    <a:bodyPr/>
                    <a:lstStyle/>
                    <a:p>
                      <a:pPr algn="l"/>
                      <a:r>
                        <a:rPr lang="en-US" sz="1000" dirty="0">
                          <a:effectLst/>
                        </a:rPr>
                        <a:t>No Immediate changes.</a:t>
                      </a:r>
                      <a:endParaRPr lang="en-US" dirty="0">
                        <a:effectLst/>
                      </a:endParaRPr>
                    </a:p>
                  </a:txBody>
                  <a:tcPr marL="9525" marR="9525" marT="9525" marB="9525">
                    <a:solidFill>
                      <a:schemeClr val="accent1">
                        <a:lumMod val="60000"/>
                        <a:lumOff val="40000"/>
                      </a:schemeClr>
                    </a:solidFill>
                  </a:tcPr>
                </a:tc>
                <a:extLst>
                  <a:ext uri="{0D108BD9-81ED-4DB2-BD59-A6C34878D82A}">
                    <a16:rowId xmlns:a16="http://schemas.microsoft.com/office/drawing/2014/main" val="236018515"/>
                  </a:ext>
                </a:extLst>
              </a:tr>
              <a:tr h="567837">
                <a:tc rowSpan="2">
                  <a:txBody>
                    <a:bodyPr/>
                    <a:lstStyle/>
                    <a:p>
                      <a:pPr algn="l"/>
                      <a:r>
                        <a:rPr lang="en-US" sz="1200" dirty="0">
                          <a:effectLst/>
                        </a:rPr>
                        <a:t>Permanent Supportive Housing Supportive Services</a:t>
                      </a:r>
                    </a:p>
                  </a:txBody>
                  <a:tcPr marL="9525" marR="9525" marT="9525" marB="9525">
                    <a:solidFill>
                      <a:schemeClr val="bg1"/>
                    </a:solidFill>
                  </a:tcPr>
                </a:tc>
                <a:tc>
                  <a:txBody>
                    <a:bodyPr/>
                    <a:lstStyle/>
                    <a:p>
                      <a:pPr algn="l"/>
                      <a:r>
                        <a:rPr lang="en-US" sz="1000" dirty="0">
                          <a:effectLst/>
                        </a:rPr>
                        <a:t>PSH</a:t>
                      </a:r>
                      <a:endParaRPr lang="en-US" dirty="0">
                        <a:effectLst/>
                      </a:endParaRPr>
                    </a:p>
                  </a:txBody>
                  <a:tcPr marL="9525" marR="9525" marT="9525" marB="9525">
                    <a:solidFill>
                      <a:schemeClr val="bg1"/>
                    </a:solidFill>
                  </a:tcPr>
                </a:tc>
                <a:tc>
                  <a:txBody>
                    <a:bodyPr/>
                    <a:lstStyle/>
                    <a:p>
                      <a:pPr marL="342900" lvl="0" indent="-342900" algn="l">
                        <a:buFont typeface="Arial"/>
                        <a:buChar char="•"/>
                        <a:tabLst>
                          <a:tab pos="457200" algn="l"/>
                        </a:tabLst>
                      </a:pPr>
                      <a:r>
                        <a:rPr lang="en-US" sz="1000" dirty="0">
                          <a:effectLst/>
                        </a:rPr>
                        <a:t>Households who remain housed for 12 months – total, #, % </a:t>
                      </a:r>
                      <a:endParaRPr lang="en-US" dirty="0">
                        <a:effectLst/>
                      </a:endParaRPr>
                    </a:p>
                    <a:p>
                      <a:pPr marL="342900" lvl="0" indent="-342900" algn="l">
                        <a:buFont typeface="Arial"/>
                        <a:buChar char="•"/>
                        <a:tabLst>
                          <a:tab pos="457200" algn="l"/>
                        </a:tabLst>
                      </a:pPr>
                      <a:r>
                        <a:rPr lang="en-US" sz="1000" dirty="0">
                          <a:effectLst/>
                        </a:rPr>
                        <a:t>Households assuming the apartment lease or exiting to other independent, stable housing within 2 years – total, #, % </a:t>
                      </a:r>
                    </a:p>
                  </a:txBody>
                  <a:tcPr marL="9525" marR="9525" marT="9525" marB="9525">
                    <a:solidFill>
                      <a:schemeClr val="bg1"/>
                    </a:solidFill>
                  </a:tcPr>
                </a:tc>
                <a:tc rowSpan="2">
                  <a:txBody>
                    <a:bodyPr/>
                    <a:lstStyle/>
                    <a:p>
                      <a:pPr algn="l"/>
                      <a:r>
                        <a:rPr lang="en-US" sz="1000" dirty="0">
                          <a:effectLst/>
                        </a:rPr>
                        <a:t>No Immediate changes..</a:t>
                      </a:r>
                      <a:endParaRPr lang="en-US" dirty="0">
                        <a:effectLst/>
                      </a:endParaRPr>
                    </a:p>
                    <a:p>
                      <a:pPr algn="l"/>
                      <a:endParaRPr lang="en-US">
                        <a:effectLst/>
                      </a:endParaRPr>
                    </a:p>
                  </a:txBody>
                  <a:tcPr marL="9525" marR="9525" marT="9525" marB="9525">
                    <a:solidFill>
                      <a:schemeClr val="bg1"/>
                    </a:solidFill>
                  </a:tcPr>
                </a:tc>
                <a:extLst>
                  <a:ext uri="{0D108BD9-81ED-4DB2-BD59-A6C34878D82A}">
                    <a16:rowId xmlns:a16="http://schemas.microsoft.com/office/drawing/2014/main" val="441375784"/>
                  </a:ext>
                </a:extLst>
              </a:tr>
              <a:tr h="385700">
                <a:tc vMerge="1">
                  <a:txBody>
                    <a:bodyPr/>
                    <a:lstStyle/>
                    <a:p>
                      <a:endParaRPr lang="en-US"/>
                    </a:p>
                  </a:txBody>
                  <a:tcPr marL="0" marR="0" marT="0" marB="0" horzOverflow="overflow"/>
                </a:tc>
                <a:tc>
                  <a:txBody>
                    <a:bodyPr/>
                    <a:lstStyle/>
                    <a:p>
                      <a:pPr algn="l"/>
                      <a:r>
                        <a:rPr lang="en-US" sz="1000" dirty="0">
                          <a:effectLst/>
                        </a:rPr>
                        <a:t>Safe Havens</a:t>
                      </a:r>
                      <a:endParaRPr lang="en-US" dirty="0">
                        <a:effectLst/>
                      </a:endParaRPr>
                    </a:p>
                  </a:txBody>
                  <a:tcPr marL="9525" marR="9525" marT="9525" marB="9525">
                    <a:solidFill>
                      <a:schemeClr val="bg1"/>
                    </a:solidFill>
                  </a:tcPr>
                </a:tc>
                <a:tc>
                  <a:txBody>
                    <a:bodyPr/>
                    <a:lstStyle/>
                    <a:p>
                      <a:pPr marL="342900" lvl="0" indent="-342900" algn="l">
                        <a:buFont typeface="Arial"/>
                        <a:buChar char="•"/>
                        <a:tabLst>
                          <a:tab pos="457200" algn="l"/>
                        </a:tabLst>
                      </a:pPr>
                      <a:r>
                        <a:rPr lang="en-US" sz="1000" dirty="0">
                          <a:effectLst/>
                        </a:rPr>
                        <a:t>Households who remain housed for 12 months – total, #, % </a:t>
                      </a:r>
                      <a:endParaRPr lang="en-US" dirty="0">
                        <a:effectLst/>
                      </a:endParaRPr>
                    </a:p>
                    <a:p>
                      <a:pPr marL="342900" lvl="0" indent="-342900" algn="l">
                        <a:buFont typeface="Arial"/>
                        <a:buChar char="•"/>
                        <a:tabLst>
                          <a:tab pos="457200" algn="l"/>
                        </a:tabLst>
                      </a:pPr>
                      <a:r>
                        <a:rPr lang="en-US" sz="1000" dirty="0">
                          <a:effectLst/>
                        </a:rPr>
                        <a:t>Clients engaged in supportive services – total, #, % </a:t>
                      </a:r>
                    </a:p>
                  </a:txBody>
                  <a:tcPr marL="9525" marR="9525" marT="9525" marB="9525">
                    <a:solidFill>
                      <a:schemeClr val="bg1"/>
                    </a:solidFill>
                  </a:tcPr>
                </a:tc>
                <a:tc vMerge="1">
                  <a:txBody>
                    <a:bodyPr/>
                    <a:lstStyle/>
                    <a:p>
                      <a:endParaRPr lang="en-US"/>
                    </a:p>
                  </a:txBody>
                  <a:tcPr marL="0" marR="0" marT="0" marB="0" horzOverflow="overflow"/>
                </a:tc>
                <a:extLst>
                  <a:ext uri="{0D108BD9-81ED-4DB2-BD59-A6C34878D82A}">
                    <a16:rowId xmlns:a16="http://schemas.microsoft.com/office/drawing/2014/main" val="2111770772"/>
                  </a:ext>
                </a:extLst>
              </a:tr>
              <a:tr h="385700">
                <a:tc>
                  <a:txBody>
                    <a:bodyPr/>
                    <a:lstStyle/>
                    <a:p>
                      <a:pPr algn="l"/>
                      <a:r>
                        <a:rPr lang="en-US" sz="1200" dirty="0">
                          <a:effectLst/>
                        </a:rPr>
                        <a:t>Rapid Rehousing</a:t>
                      </a:r>
                    </a:p>
                  </a:txBody>
                  <a:tcPr marL="9525" marR="9525" marT="9525" marB="9525">
                    <a:solidFill>
                      <a:schemeClr val="accent1">
                        <a:lumMod val="60000"/>
                        <a:lumOff val="40000"/>
                      </a:schemeClr>
                    </a:solidFill>
                  </a:tcPr>
                </a:tc>
                <a:tc>
                  <a:txBody>
                    <a:bodyPr/>
                    <a:lstStyle/>
                    <a:p>
                      <a:pPr algn="l"/>
                      <a:r>
                        <a:rPr lang="en-US" sz="1000" dirty="0">
                          <a:effectLst/>
                        </a:rPr>
                        <a:t>N/A</a:t>
                      </a:r>
                      <a:endParaRPr lang="en-US" dirty="0">
                        <a:effectLst/>
                      </a:endParaRPr>
                    </a:p>
                  </a:txBody>
                  <a:tcPr marL="9525" marR="9525" marT="9525" marB="9525">
                    <a:solidFill>
                      <a:schemeClr val="accent1">
                        <a:lumMod val="60000"/>
                        <a:lumOff val="40000"/>
                      </a:schemeClr>
                    </a:solidFill>
                  </a:tcPr>
                </a:tc>
                <a:tc>
                  <a:txBody>
                    <a:bodyPr/>
                    <a:lstStyle/>
                    <a:p>
                      <a:pPr marL="342900" lvl="0" indent="-342900" algn="l">
                        <a:buFont typeface="Arial"/>
                        <a:buChar char="•"/>
                        <a:tabLst>
                          <a:tab pos="457200" algn="l"/>
                        </a:tabLst>
                      </a:pPr>
                      <a:r>
                        <a:rPr lang="en-US" sz="1000" dirty="0">
                          <a:effectLst/>
                        </a:rPr>
                        <a:t>Households exiting to more stable housing – total, #, % </a:t>
                      </a:r>
                      <a:endParaRPr lang="en-US" dirty="0">
                        <a:effectLst/>
                      </a:endParaRPr>
                    </a:p>
                    <a:p>
                      <a:pPr marL="342900" lvl="0" indent="-342900" algn="l">
                        <a:buFont typeface="Arial"/>
                        <a:buChar char="•"/>
                        <a:tabLst>
                          <a:tab pos="457200" algn="l"/>
                        </a:tabLst>
                      </a:pPr>
                      <a:r>
                        <a:rPr lang="en-US" sz="1000" dirty="0">
                          <a:effectLst/>
                        </a:rPr>
                        <a:t>Households exiting to permanent housing – total, #, % </a:t>
                      </a:r>
                    </a:p>
                    <a:p>
                      <a:pPr marL="342900" lvl="0" indent="-342900" algn="l">
                        <a:buFont typeface="Arial"/>
                        <a:buChar char="•"/>
                      </a:pPr>
                      <a:endParaRPr lang="en-US" sz="1000">
                        <a:effectLst/>
                      </a:endParaRPr>
                    </a:p>
                  </a:txBody>
                  <a:tcPr marL="9525" marR="9525" marT="9525" marB="9525">
                    <a:solidFill>
                      <a:schemeClr val="accent1">
                        <a:lumMod val="60000"/>
                        <a:lumOff val="40000"/>
                      </a:schemeClr>
                    </a:solidFill>
                  </a:tcPr>
                </a:tc>
                <a:tc>
                  <a:txBody>
                    <a:bodyPr/>
                    <a:lstStyle/>
                    <a:p>
                      <a:pPr algn="l"/>
                      <a:r>
                        <a:rPr lang="en-US" sz="1000" dirty="0">
                          <a:effectLst/>
                        </a:rPr>
                        <a:t>No Immediate changes.</a:t>
                      </a:r>
                      <a:endParaRPr lang="en-US" dirty="0">
                        <a:effectLst/>
                      </a:endParaRPr>
                    </a:p>
                  </a:txBody>
                  <a:tcPr marL="9525" marR="9525" marT="9525" marB="9525">
                    <a:solidFill>
                      <a:schemeClr val="accent1">
                        <a:lumMod val="60000"/>
                        <a:lumOff val="40000"/>
                      </a:schemeClr>
                    </a:solidFill>
                  </a:tcPr>
                </a:tc>
                <a:extLst>
                  <a:ext uri="{0D108BD9-81ED-4DB2-BD59-A6C34878D82A}">
                    <a16:rowId xmlns:a16="http://schemas.microsoft.com/office/drawing/2014/main" val="3218270909"/>
                  </a:ext>
                </a:extLst>
              </a:tr>
            </a:tbl>
          </a:graphicData>
        </a:graphic>
      </p:graphicFrame>
      <p:sp>
        <p:nvSpPr>
          <p:cNvPr id="3" name="Slide Number Placeholder 2">
            <a:extLst>
              <a:ext uri="{FF2B5EF4-FFF2-40B4-BE49-F238E27FC236}">
                <a16:creationId xmlns:a16="http://schemas.microsoft.com/office/drawing/2014/main" id="{62754510-FAA7-47C0-ADB6-BAF0ED73D99A}"/>
              </a:ext>
            </a:extLst>
          </p:cNvPr>
          <p:cNvSpPr>
            <a:spLocks noGrp="1"/>
          </p:cNvSpPr>
          <p:nvPr>
            <p:ph type="sldNum" sz="quarter" idx="12"/>
          </p:nvPr>
        </p:nvSpPr>
        <p:spPr/>
        <p:txBody>
          <a:bodyPr/>
          <a:lstStyle/>
          <a:p>
            <a:fld id="{3FCCF984-64AA-42B4-8D2F-66BCDE3A50F4}" type="slidenum">
              <a:rPr lang="en-US" smtClean="0"/>
              <a:t>23</a:t>
            </a:fld>
            <a:endParaRPr lang="en-US"/>
          </a:p>
        </p:txBody>
      </p:sp>
    </p:spTree>
    <p:extLst>
      <p:ext uri="{BB962C8B-B14F-4D97-AF65-F5344CB8AC3E}">
        <p14:creationId xmlns:p14="http://schemas.microsoft.com/office/powerpoint/2010/main" val="1253966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C4D07-51CF-4D72-A41F-63CE79F9A5E5}"/>
              </a:ext>
            </a:extLst>
          </p:cNvPr>
          <p:cNvSpPr>
            <a:spLocks noGrp="1"/>
          </p:cNvSpPr>
          <p:nvPr>
            <p:ph type="title"/>
          </p:nvPr>
        </p:nvSpPr>
        <p:spPr/>
        <p:txBody>
          <a:bodyPr/>
          <a:lstStyle/>
          <a:p>
            <a:r>
              <a:rPr lang="en-US"/>
              <a:t>No Immediate Changes to Metrics</a:t>
            </a:r>
          </a:p>
        </p:txBody>
      </p:sp>
      <p:graphicFrame>
        <p:nvGraphicFramePr>
          <p:cNvPr id="5" name="Content Placeholder 4">
            <a:extLst>
              <a:ext uri="{FF2B5EF4-FFF2-40B4-BE49-F238E27FC236}">
                <a16:creationId xmlns:a16="http://schemas.microsoft.com/office/drawing/2014/main" id="{C831BA09-BC9D-4EB7-BA65-E61931F055FA}"/>
              </a:ext>
            </a:extLst>
          </p:cNvPr>
          <p:cNvGraphicFramePr>
            <a:graphicFrameLocks noGrp="1"/>
          </p:cNvGraphicFramePr>
          <p:nvPr>
            <p:ph idx="1"/>
            <p:extLst>
              <p:ext uri="{D42A27DB-BD31-4B8C-83A1-F6EECF244321}">
                <p14:modId xmlns:p14="http://schemas.microsoft.com/office/powerpoint/2010/main" val="1899333267"/>
              </p:ext>
            </p:extLst>
          </p:nvPr>
        </p:nvGraphicFramePr>
        <p:xfrm>
          <a:off x="1006928" y="1904999"/>
          <a:ext cx="10168373" cy="4145274"/>
        </p:xfrm>
        <a:graphic>
          <a:graphicData uri="http://schemas.openxmlformats.org/drawingml/2006/table">
            <a:tbl>
              <a:tblPr firstRow="1" firstCol="1" bandRow="1">
                <a:tableStyleId>{3C2FFA5D-87B4-456A-9821-1D502468CF0F}</a:tableStyleId>
              </a:tblPr>
              <a:tblGrid>
                <a:gridCol w="1482639">
                  <a:extLst>
                    <a:ext uri="{9D8B030D-6E8A-4147-A177-3AD203B41FA5}">
                      <a16:colId xmlns:a16="http://schemas.microsoft.com/office/drawing/2014/main" val="757470677"/>
                    </a:ext>
                  </a:extLst>
                </a:gridCol>
                <a:gridCol w="1330008">
                  <a:extLst>
                    <a:ext uri="{9D8B030D-6E8A-4147-A177-3AD203B41FA5}">
                      <a16:colId xmlns:a16="http://schemas.microsoft.com/office/drawing/2014/main" val="3461572673"/>
                    </a:ext>
                  </a:extLst>
                </a:gridCol>
                <a:gridCol w="5385176">
                  <a:extLst>
                    <a:ext uri="{9D8B030D-6E8A-4147-A177-3AD203B41FA5}">
                      <a16:colId xmlns:a16="http://schemas.microsoft.com/office/drawing/2014/main" val="3832087288"/>
                    </a:ext>
                  </a:extLst>
                </a:gridCol>
                <a:gridCol w="1970550">
                  <a:extLst>
                    <a:ext uri="{9D8B030D-6E8A-4147-A177-3AD203B41FA5}">
                      <a16:colId xmlns:a16="http://schemas.microsoft.com/office/drawing/2014/main" val="2586145525"/>
                    </a:ext>
                  </a:extLst>
                </a:gridCol>
              </a:tblGrid>
              <a:tr h="588117">
                <a:tc>
                  <a:txBody>
                    <a:bodyPr/>
                    <a:lstStyle/>
                    <a:p>
                      <a:pPr lvl="0" algn="l">
                        <a:buNone/>
                      </a:pPr>
                      <a:r>
                        <a:rPr lang="en-US" sz="1200" dirty="0">
                          <a:effectLst/>
                        </a:rPr>
                        <a:t>Program Model</a:t>
                      </a:r>
                      <a:endParaRPr lang="en-US" dirty="0"/>
                    </a:p>
                  </a:txBody>
                  <a:tcPr marL="9525" marR="9525" marT="9525" marB="9525"/>
                </a:tc>
                <a:tc>
                  <a:txBody>
                    <a:bodyPr/>
                    <a:lstStyle/>
                    <a:p>
                      <a:pPr lvl="0" algn="l">
                        <a:buNone/>
                      </a:pPr>
                      <a:r>
                        <a:rPr lang="en-US" sz="1200" dirty="0">
                          <a:effectLst/>
                        </a:rPr>
                        <a:t>Program Model Subcategory</a:t>
                      </a:r>
                    </a:p>
                  </a:txBody>
                  <a:tcPr marL="9525" marR="9525" marT="9525" marB="9525"/>
                </a:tc>
                <a:tc>
                  <a:txBody>
                    <a:bodyPr/>
                    <a:lstStyle/>
                    <a:p>
                      <a:pPr marL="342900" lvl="0" indent="-342900" algn="l">
                        <a:tabLst>
                          <a:tab pos="457200" algn="l"/>
                        </a:tabLst>
                      </a:pPr>
                      <a:r>
                        <a:rPr lang="en-US" sz="1200" dirty="0">
                          <a:effectLst/>
                        </a:rPr>
                        <a:t>2022 Performance Metrics for Quarterly Reporting</a:t>
                      </a:r>
                    </a:p>
                  </a:txBody>
                  <a:tcPr marL="9525" marR="9525" marT="9525" marB="9525"/>
                </a:tc>
                <a:tc>
                  <a:txBody>
                    <a:bodyPr/>
                    <a:lstStyle/>
                    <a:p>
                      <a:pPr lvl="0" algn="l">
                        <a:buNone/>
                      </a:pPr>
                      <a:r>
                        <a:rPr lang="en-US" sz="1200" dirty="0">
                          <a:effectLst/>
                        </a:rPr>
                        <a:t>Changes for 2022</a:t>
                      </a:r>
                      <a:endParaRPr lang="en-US" dirty="0"/>
                    </a:p>
                  </a:txBody>
                  <a:tcPr marL="9525" marR="9525" marT="9525" marB="9525"/>
                </a:tc>
                <a:extLst>
                  <a:ext uri="{0D108BD9-81ED-4DB2-BD59-A6C34878D82A}">
                    <a16:rowId xmlns:a16="http://schemas.microsoft.com/office/drawing/2014/main" val="1823544267"/>
                  </a:ext>
                </a:extLst>
              </a:tr>
              <a:tr h="844233">
                <a:tc rowSpan="2">
                  <a:txBody>
                    <a:bodyPr/>
                    <a:lstStyle/>
                    <a:p>
                      <a:pPr lvl="0" algn="l">
                        <a:buNone/>
                      </a:pPr>
                      <a:r>
                        <a:rPr lang="en-US" sz="1200" dirty="0">
                          <a:effectLst/>
                        </a:rPr>
                        <a:t>Engagement Services</a:t>
                      </a:r>
                      <a:endParaRPr lang="en-US" dirty="0"/>
                    </a:p>
                  </a:txBody>
                  <a:tcPr marL="9525" marR="9525" marT="9525" marB="9525">
                    <a:solidFill>
                      <a:schemeClr val="bg1"/>
                    </a:solidFill>
                  </a:tcPr>
                </a:tc>
                <a:tc>
                  <a:txBody>
                    <a:bodyPr/>
                    <a:lstStyle/>
                    <a:p>
                      <a:pPr lvl="0" algn="l">
                        <a:buNone/>
                      </a:pPr>
                      <a:r>
                        <a:rPr lang="en-US" sz="1000" dirty="0">
                          <a:effectLst/>
                        </a:rPr>
                        <a:t>Outreach/Drop-In</a:t>
                      </a:r>
                      <a:endParaRPr lang="en-US" sz="1200" dirty="0">
                        <a:effectLst/>
                      </a:endParaRPr>
                    </a:p>
                  </a:txBody>
                  <a:tcPr marL="9525" marR="9525" marT="9525" marB="9525">
                    <a:solidFill>
                      <a:schemeClr val="bg1"/>
                    </a:solidFill>
                  </a:tcPr>
                </a:tc>
                <a:tc>
                  <a:txBody>
                    <a:bodyPr/>
                    <a:lstStyle/>
                    <a:p>
                      <a:pPr marL="342900" lvl="0" indent="-342900" algn="l">
                        <a:buFont typeface="Arial"/>
                        <a:buChar char="•"/>
                        <a:tabLst>
                          <a:tab pos="457200" algn="l"/>
                        </a:tabLst>
                      </a:pPr>
                      <a:r>
                        <a:rPr lang="en-US" sz="1000" dirty="0">
                          <a:effectLst/>
                        </a:rPr>
                        <a:t>Households exiting to more stable housing – total, #, % </a:t>
                      </a:r>
                      <a:endParaRPr lang="en-US" dirty="0">
                        <a:effectLst/>
                      </a:endParaRPr>
                    </a:p>
                    <a:p>
                      <a:pPr marL="342900" lvl="0" indent="-342900" algn="l">
                        <a:buFont typeface="Arial"/>
                        <a:buChar char="•"/>
                        <a:tabLst>
                          <a:tab pos="457200" algn="l"/>
                        </a:tabLst>
                      </a:pPr>
                      <a:r>
                        <a:rPr lang="en-US" sz="1000" dirty="0">
                          <a:effectLst/>
                        </a:rPr>
                        <a:t>Households exiting to permanent housing – total, #, % </a:t>
                      </a:r>
                      <a:endParaRPr lang="en-US" dirty="0">
                        <a:effectLst/>
                      </a:endParaRPr>
                    </a:p>
                    <a:p>
                      <a:pPr marL="342900" lvl="0" indent="-342900" algn="l">
                        <a:buFont typeface="Arial"/>
                        <a:buChar char="•"/>
                        <a:tabLst>
                          <a:tab pos="457200" algn="l"/>
                        </a:tabLst>
                      </a:pPr>
                      <a:r>
                        <a:rPr lang="en-US" sz="1000" dirty="0">
                          <a:effectLst/>
                        </a:rPr>
                        <a:t>Households engaged in case management – total, #, % </a:t>
                      </a:r>
                    </a:p>
                    <a:p>
                      <a:pPr marL="342900" lvl="0" indent="-342900" algn="l">
                        <a:buFont typeface="Arial"/>
                        <a:buChar char="•"/>
                      </a:pPr>
                      <a:endParaRPr lang="en-US" sz="1000">
                        <a:effectLst/>
                      </a:endParaRPr>
                    </a:p>
                  </a:txBody>
                  <a:tcPr marL="9525" marR="9525" marT="9525" marB="9525">
                    <a:solidFill>
                      <a:schemeClr val="bg1"/>
                    </a:solidFill>
                  </a:tcPr>
                </a:tc>
                <a:tc>
                  <a:txBody>
                    <a:bodyPr/>
                    <a:lstStyle/>
                    <a:p>
                      <a:pPr lvl="0" algn="l">
                        <a:buNone/>
                      </a:pPr>
                      <a:r>
                        <a:rPr lang="en-US" sz="1000" dirty="0">
                          <a:effectLst/>
                        </a:rPr>
                        <a:t>No Immediate changes.</a:t>
                      </a:r>
                      <a:endParaRPr lang="en-US" dirty="0">
                        <a:effectLst/>
                      </a:endParaRPr>
                    </a:p>
                  </a:txBody>
                  <a:tcPr marL="9525" marR="9525" marT="9525" marB="9525">
                    <a:solidFill>
                      <a:schemeClr val="bg1"/>
                    </a:solidFill>
                  </a:tcPr>
                </a:tc>
                <a:extLst>
                  <a:ext uri="{0D108BD9-81ED-4DB2-BD59-A6C34878D82A}">
                    <a16:rowId xmlns:a16="http://schemas.microsoft.com/office/drawing/2014/main" val="2243004791"/>
                  </a:ext>
                </a:extLst>
              </a:tr>
              <a:tr h="664004">
                <a:tc vMerge="1">
                  <a:txBody>
                    <a:bodyPr/>
                    <a:lstStyle/>
                    <a:p>
                      <a:endParaRPr lang="en-US"/>
                    </a:p>
                  </a:txBody>
                  <a:tcPr/>
                </a:tc>
                <a:tc>
                  <a:txBody>
                    <a:bodyPr/>
                    <a:lstStyle/>
                    <a:p>
                      <a:pPr lvl="0" algn="l">
                        <a:buNone/>
                      </a:pPr>
                      <a:r>
                        <a:rPr lang="en-US" sz="1000" dirty="0">
                          <a:effectLst/>
                        </a:rPr>
                        <a:t>Housing System Navigators</a:t>
                      </a:r>
                      <a:endParaRPr lang="en-US" dirty="0">
                        <a:effectLst/>
                      </a:endParaRPr>
                    </a:p>
                  </a:txBody>
                  <a:tcPr marL="0" marR="0" marT="0" marB="0" horzOverflow="overflow">
                    <a:solidFill>
                      <a:schemeClr val="bg1"/>
                    </a:solidFill>
                  </a:tcPr>
                </a:tc>
                <a:tc>
                  <a:txBody>
                    <a:bodyPr/>
                    <a:lstStyle/>
                    <a:p>
                      <a:pPr marL="342900" lvl="0" indent="-342900" algn="l">
                        <a:buFont typeface="Arial"/>
                        <a:buChar char="•"/>
                        <a:tabLst>
                          <a:tab pos="457200" algn="l"/>
                        </a:tabLst>
                      </a:pPr>
                      <a:r>
                        <a:rPr lang="en-US" sz="1000" dirty="0">
                          <a:effectLst/>
                        </a:rPr>
                        <a:t>Participants enrolled with system navigators – total, #, % </a:t>
                      </a:r>
                      <a:endParaRPr lang="en-US" dirty="0">
                        <a:effectLst/>
                      </a:endParaRPr>
                    </a:p>
                    <a:p>
                      <a:pPr marL="342900" lvl="0" indent="-342900" algn="l">
                        <a:buFont typeface="Arial"/>
                        <a:buChar char="•"/>
                        <a:tabLst>
                          <a:tab pos="457200" algn="l"/>
                        </a:tabLst>
                      </a:pPr>
                      <a:r>
                        <a:rPr lang="en-US" sz="1000" dirty="0">
                          <a:effectLst/>
                        </a:rPr>
                        <a:t>System Navigator enrolled clients permanently housed – total, #, % </a:t>
                      </a:r>
                    </a:p>
                    <a:p>
                      <a:pPr marL="342900" lvl="0" indent="-342900" algn="l">
                        <a:buFont typeface="Arial"/>
                        <a:buChar char="•"/>
                      </a:pPr>
                      <a:endParaRPr lang="en-US" sz="1000">
                        <a:effectLst/>
                      </a:endParaRPr>
                    </a:p>
                  </a:txBody>
                  <a:tcPr marL="9525" marR="9525" marT="9525" marB="9525">
                    <a:solidFill>
                      <a:schemeClr val="bg1"/>
                    </a:solidFill>
                  </a:tcPr>
                </a:tc>
                <a:tc>
                  <a:txBody>
                    <a:bodyPr/>
                    <a:lstStyle/>
                    <a:p>
                      <a:pPr lvl="0" algn="l">
                        <a:buNone/>
                      </a:pPr>
                      <a:r>
                        <a:rPr lang="en-US" sz="1000" dirty="0">
                          <a:effectLst/>
                        </a:rPr>
                        <a:t>No Immediate changes.</a:t>
                      </a:r>
                      <a:endParaRPr lang="en-US" dirty="0">
                        <a:effectLst/>
                      </a:endParaRPr>
                    </a:p>
                  </a:txBody>
                  <a:tcPr marL="9525" marR="9525" marT="9525" marB="9525">
                    <a:solidFill>
                      <a:schemeClr val="bg1"/>
                    </a:solidFill>
                  </a:tcPr>
                </a:tc>
                <a:extLst>
                  <a:ext uri="{0D108BD9-81ED-4DB2-BD59-A6C34878D82A}">
                    <a16:rowId xmlns:a16="http://schemas.microsoft.com/office/drawing/2014/main" val="184185077"/>
                  </a:ext>
                </a:extLst>
              </a:tr>
              <a:tr h="749375">
                <a:tc>
                  <a:txBody>
                    <a:bodyPr/>
                    <a:lstStyle/>
                    <a:p>
                      <a:pPr lvl="0" algn="l">
                        <a:buNone/>
                      </a:pPr>
                      <a:r>
                        <a:rPr lang="en-US" sz="1200" dirty="0">
                          <a:effectLst/>
                        </a:rPr>
                        <a:t>Homeless Prevention Assistance</a:t>
                      </a:r>
                      <a:endParaRPr lang="en-US" dirty="0"/>
                    </a:p>
                  </a:txBody>
                  <a:tcPr marL="9525" marR="9525" marT="9525" marB="9525">
                    <a:solidFill>
                      <a:schemeClr val="accent1">
                        <a:lumMod val="60000"/>
                        <a:lumOff val="40000"/>
                      </a:schemeClr>
                    </a:solidFill>
                  </a:tcPr>
                </a:tc>
                <a:tc>
                  <a:txBody>
                    <a:bodyPr/>
                    <a:lstStyle/>
                    <a:p>
                      <a:pPr lvl="0" algn="l">
                        <a:buNone/>
                      </a:pPr>
                      <a:r>
                        <a:rPr lang="en-US" sz="1000" dirty="0">
                          <a:effectLst/>
                        </a:rPr>
                        <a:t>N/A</a:t>
                      </a:r>
                      <a:endParaRPr lang="en-US" sz="1200" dirty="0">
                        <a:effectLst/>
                      </a:endParaRPr>
                    </a:p>
                  </a:txBody>
                  <a:tcPr marL="9525" marR="9525" marT="9525" marB="9525">
                    <a:solidFill>
                      <a:schemeClr val="accent1">
                        <a:lumMod val="60000"/>
                        <a:lumOff val="40000"/>
                      </a:schemeClr>
                    </a:solidFill>
                  </a:tcPr>
                </a:tc>
                <a:tc>
                  <a:txBody>
                    <a:bodyPr/>
                    <a:lstStyle/>
                    <a:p>
                      <a:pPr marL="342900" lvl="0" indent="-342900" algn="l">
                        <a:buFont typeface="Arial"/>
                        <a:buChar char="•"/>
                        <a:tabLst>
                          <a:tab pos="457200" algn="l"/>
                        </a:tabLst>
                      </a:pPr>
                      <a:r>
                        <a:rPr lang="en-US" sz="1000" dirty="0">
                          <a:effectLst/>
                        </a:rPr>
                        <a:t>Clients remaining in permanent housing after crisis intervention – total, #, % </a:t>
                      </a:r>
                      <a:endParaRPr lang="en-US" dirty="0">
                        <a:effectLst/>
                      </a:endParaRPr>
                    </a:p>
                    <a:p>
                      <a:pPr marL="342900" lvl="0" indent="-342900" algn="l">
                        <a:buFont typeface="Arial"/>
                        <a:buChar char="•"/>
                        <a:tabLst>
                          <a:tab pos="457200" algn="l"/>
                        </a:tabLst>
                      </a:pPr>
                      <a:r>
                        <a:rPr lang="en-US" sz="1000" dirty="0">
                          <a:effectLst/>
                        </a:rPr>
                        <a:t>Households who remained housed for 12 months – total, #, % </a:t>
                      </a:r>
                    </a:p>
                    <a:p>
                      <a:pPr marL="342900" lvl="0" indent="-342900" algn="l">
                        <a:buNone/>
                      </a:pPr>
                      <a:endParaRPr lang="en-US" sz="1000">
                        <a:effectLst/>
                      </a:endParaRPr>
                    </a:p>
                  </a:txBody>
                  <a:tcPr marL="9525" marR="9525" marT="9525" marB="9525">
                    <a:solidFill>
                      <a:schemeClr val="accent1">
                        <a:lumMod val="60000"/>
                        <a:lumOff val="40000"/>
                      </a:schemeClr>
                    </a:solidFill>
                  </a:tcPr>
                </a:tc>
                <a:tc>
                  <a:txBody>
                    <a:bodyPr/>
                    <a:lstStyle/>
                    <a:p>
                      <a:pPr lvl="0" algn="l">
                        <a:buNone/>
                      </a:pPr>
                      <a:r>
                        <a:rPr lang="en-US" sz="1000" dirty="0">
                          <a:effectLst/>
                        </a:rPr>
                        <a:t>No Immediate changes.</a:t>
                      </a:r>
                      <a:endParaRPr lang="en-US" dirty="0">
                        <a:effectLst/>
                      </a:endParaRPr>
                    </a:p>
                  </a:txBody>
                  <a:tcPr marL="9525" marR="9525" marT="9525" marB="9525">
                    <a:solidFill>
                      <a:schemeClr val="accent1">
                        <a:lumMod val="60000"/>
                        <a:lumOff val="40000"/>
                      </a:schemeClr>
                    </a:solidFill>
                  </a:tcPr>
                </a:tc>
                <a:extLst>
                  <a:ext uri="{0D108BD9-81ED-4DB2-BD59-A6C34878D82A}">
                    <a16:rowId xmlns:a16="http://schemas.microsoft.com/office/drawing/2014/main" val="3783893798"/>
                  </a:ext>
                </a:extLst>
              </a:tr>
              <a:tr h="1299545">
                <a:tc>
                  <a:txBody>
                    <a:bodyPr/>
                    <a:lstStyle/>
                    <a:p>
                      <a:pPr lvl="0" algn="l">
                        <a:buNone/>
                      </a:pPr>
                      <a:r>
                        <a:rPr lang="en-US" sz="1200" dirty="0">
                          <a:effectLst/>
                        </a:rPr>
                        <a:t>RAP Manager</a:t>
                      </a:r>
                      <a:endParaRPr lang="en-US" dirty="0"/>
                    </a:p>
                  </a:txBody>
                  <a:tcPr marL="9525" marR="9525" marT="9525" marB="9525">
                    <a:solidFill>
                      <a:schemeClr val="bg1"/>
                    </a:solidFill>
                  </a:tcPr>
                </a:tc>
                <a:tc>
                  <a:txBody>
                    <a:bodyPr/>
                    <a:lstStyle/>
                    <a:p>
                      <a:pPr lvl="0" algn="l">
                        <a:buNone/>
                      </a:pPr>
                      <a:r>
                        <a:rPr lang="en-US" sz="1000" dirty="0">
                          <a:effectLst/>
                        </a:rPr>
                        <a:t>N/A</a:t>
                      </a:r>
                      <a:endParaRPr lang="en-US" sz="1200" dirty="0">
                        <a:effectLst/>
                      </a:endParaRPr>
                    </a:p>
                  </a:txBody>
                  <a:tcPr marL="9525" marR="9525" marT="9525" marB="9525">
                    <a:solidFill>
                      <a:schemeClr val="bg1"/>
                    </a:solidFill>
                  </a:tcPr>
                </a:tc>
                <a:tc>
                  <a:txBody>
                    <a:bodyPr/>
                    <a:lstStyle/>
                    <a:p>
                      <a:pPr marL="342900" lvl="0" indent="-342900" algn="l">
                        <a:buFont typeface="Arial"/>
                        <a:buChar char="•"/>
                        <a:tabLst>
                          <a:tab pos="457200" algn="l"/>
                        </a:tabLst>
                      </a:pPr>
                      <a:r>
                        <a:rPr lang="en-US" sz="1000" dirty="0">
                          <a:effectLst/>
                        </a:rPr>
                        <a:t>% of third-party payments to property owners or their agents made within five business days of receipt from DFSS.  </a:t>
                      </a:r>
                      <a:endParaRPr lang="en-US" dirty="0">
                        <a:effectLst/>
                      </a:endParaRPr>
                    </a:p>
                    <a:p>
                      <a:pPr marL="342900" lvl="0" indent="-342900" algn="l">
                        <a:buFont typeface="Arial"/>
                        <a:buChar char="•"/>
                        <a:tabLst>
                          <a:tab pos="457200" algn="l"/>
                        </a:tabLst>
                      </a:pPr>
                      <a:r>
                        <a:rPr lang="en-US" sz="1000" dirty="0">
                          <a:effectLst/>
                        </a:rPr>
                        <a:t>% of all assisted units meet HUD habitability standards prior to providing rental assistance. </a:t>
                      </a:r>
                      <a:endParaRPr lang="en-US" dirty="0">
                        <a:effectLst/>
                      </a:endParaRPr>
                    </a:p>
                    <a:p>
                      <a:pPr marL="342900" lvl="0" indent="-342900" algn="l">
                        <a:buFont typeface="Arial"/>
                        <a:buChar char="•"/>
                        <a:tabLst>
                          <a:tab pos="457200" algn="l"/>
                        </a:tabLst>
                      </a:pPr>
                      <a:r>
                        <a:rPr lang="en-US" sz="1000" dirty="0">
                          <a:effectLst/>
                        </a:rPr>
                        <a:t>Average # of days before payment is made to property owner or manager. </a:t>
                      </a:r>
                    </a:p>
                    <a:p>
                      <a:pPr marL="342900" lvl="0" indent="-342900" algn="l">
                        <a:buFont typeface="Arial"/>
                        <a:buChar char="•"/>
                      </a:pPr>
                      <a:endParaRPr lang="en-US" sz="1000">
                        <a:effectLst/>
                      </a:endParaRPr>
                    </a:p>
                  </a:txBody>
                  <a:tcPr marL="9525" marR="9525" marT="9525" marB="9525">
                    <a:solidFill>
                      <a:schemeClr val="bg1"/>
                    </a:solidFill>
                  </a:tcPr>
                </a:tc>
                <a:tc>
                  <a:txBody>
                    <a:bodyPr/>
                    <a:lstStyle/>
                    <a:p>
                      <a:pPr lvl="0" algn="l">
                        <a:buNone/>
                      </a:pPr>
                      <a:r>
                        <a:rPr lang="en-US" sz="1000" dirty="0">
                          <a:effectLst/>
                        </a:rPr>
                        <a:t>No Immediate changes.</a:t>
                      </a:r>
                      <a:endParaRPr lang="en-US" dirty="0">
                        <a:effectLst/>
                      </a:endParaRPr>
                    </a:p>
                  </a:txBody>
                  <a:tcPr marL="9525" marR="9525" marT="9525" marB="9525">
                    <a:solidFill>
                      <a:schemeClr val="bg1"/>
                    </a:solidFill>
                  </a:tcPr>
                </a:tc>
                <a:extLst>
                  <a:ext uri="{0D108BD9-81ED-4DB2-BD59-A6C34878D82A}">
                    <a16:rowId xmlns:a16="http://schemas.microsoft.com/office/drawing/2014/main" val="4113683060"/>
                  </a:ext>
                </a:extLst>
              </a:tr>
            </a:tbl>
          </a:graphicData>
        </a:graphic>
      </p:graphicFrame>
      <p:sp>
        <p:nvSpPr>
          <p:cNvPr id="3" name="Slide Number Placeholder 2">
            <a:extLst>
              <a:ext uri="{FF2B5EF4-FFF2-40B4-BE49-F238E27FC236}">
                <a16:creationId xmlns:a16="http://schemas.microsoft.com/office/drawing/2014/main" id="{DF95E874-3BDA-4791-9BBC-E3CEF99621EE}"/>
              </a:ext>
            </a:extLst>
          </p:cNvPr>
          <p:cNvSpPr>
            <a:spLocks noGrp="1"/>
          </p:cNvSpPr>
          <p:nvPr>
            <p:ph type="sldNum" sz="quarter" idx="12"/>
          </p:nvPr>
        </p:nvSpPr>
        <p:spPr/>
        <p:txBody>
          <a:bodyPr/>
          <a:lstStyle/>
          <a:p>
            <a:fld id="{3FCCF984-64AA-42B4-8D2F-66BCDE3A50F4}" type="slidenum">
              <a:rPr lang="en-US" smtClean="0"/>
              <a:t>24</a:t>
            </a:fld>
            <a:endParaRPr lang="en-US"/>
          </a:p>
        </p:txBody>
      </p:sp>
    </p:spTree>
    <p:extLst>
      <p:ext uri="{BB962C8B-B14F-4D97-AF65-F5344CB8AC3E}">
        <p14:creationId xmlns:p14="http://schemas.microsoft.com/office/powerpoint/2010/main" val="25543157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0C93C-31AA-4AE5-9996-318541E11F1D}"/>
              </a:ext>
            </a:extLst>
          </p:cNvPr>
          <p:cNvSpPr>
            <a:spLocks noGrp="1"/>
          </p:cNvSpPr>
          <p:nvPr>
            <p:ph type="title"/>
          </p:nvPr>
        </p:nvSpPr>
        <p:spPr/>
        <p:txBody>
          <a:bodyPr/>
          <a:lstStyle/>
          <a:p>
            <a:r>
              <a:rPr lang="en-US"/>
              <a:t>New Program Model</a:t>
            </a:r>
          </a:p>
        </p:txBody>
      </p:sp>
      <p:graphicFrame>
        <p:nvGraphicFramePr>
          <p:cNvPr id="5" name="Content Placeholder 4">
            <a:extLst>
              <a:ext uri="{FF2B5EF4-FFF2-40B4-BE49-F238E27FC236}">
                <a16:creationId xmlns:a16="http://schemas.microsoft.com/office/drawing/2014/main" id="{1A578CB2-FBFE-40ED-A934-3429EA95247D}"/>
              </a:ext>
            </a:extLst>
          </p:cNvPr>
          <p:cNvGraphicFramePr>
            <a:graphicFrameLocks noGrp="1"/>
          </p:cNvGraphicFramePr>
          <p:nvPr>
            <p:ph idx="1"/>
            <p:extLst>
              <p:ext uri="{D42A27DB-BD31-4B8C-83A1-F6EECF244321}">
                <p14:modId xmlns:p14="http://schemas.microsoft.com/office/powerpoint/2010/main" val="2544473857"/>
              </p:ext>
            </p:extLst>
          </p:nvPr>
        </p:nvGraphicFramePr>
        <p:xfrm>
          <a:off x="1060904" y="2229757"/>
          <a:ext cx="10058394" cy="2403681"/>
        </p:xfrm>
        <a:graphic>
          <a:graphicData uri="http://schemas.openxmlformats.org/drawingml/2006/table">
            <a:tbl>
              <a:tblPr firstRow="1" firstCol="1" bandRow="1">
                <a:tableStyleId>{3C2FFA5D-87B4-456A-9821-1D502468CF0F}</a:tableStyleId>
              </a:tblPr>
              <a:tblGrid>
                <a:gridCol w="1264336">
                  <a:extLst>
                    <a:ext uri="{9D8B030D-6E8A-4147-A177-3AD203B41FA5}">
                      <a16:colId xmlns:a16="http://schemas.microsoft.com/office/drawing/2014/main" val="1423747063"/>
                    </a:ext>
                  </a:extLst>
                </a:gridCol>
                <a:gridCol w="1406071">
                  <a:extLst>
                    <a:ext uri="{9D8B030D-6E8A-4147-A177-3AD203B41FA5}">
                      <a16:colId xmlns:a16="http://schemas.microsoft.com/office/drawing/2014/main" val="4291550796"/>
                    </a:ext>
                  </a:extLst>
                </a:gridCol>
                <a:gridCol w="5334012">
                  <a:extLst>
                    <a:ext uri="{9D8B030D-6E8A-4147-A177-3AD203B41FA5}">
                      <a16:colId xmlns:a16="http://schemas.microsoft.com/office/drawing/2014/main" val="2241385938"/>
                    </a:ext>
                  </a:extLst>
                </a:gridCol>
                <a:gridCol w="2053975">
                  <a:extLst>
                    <a:ext uri="{9D8B030D-6E8A-4147-A177-3AD203B41FA5}">
                      <a16:colId xmlns:a16="http://schemas.microsoft.com/office/drawing/2014/main" val="706034021"/>
                    </a:ext>
                  </a:extLst>
                </a:gridCol>
              </a:tblGrid>
              <a:tr h="437032">
                <a:tc>
                  <a:txBody>
                    <a:bodyPr/>
                    <a:lstStyle/>
                    <a:p>
                      <a:pPr algn="l"/>
                      <a:r>
                        <a:rPr lang="en-US" sz="1200">
                          <a:effectLst/>
                        </a:rPr>
                        <a:t>Program Model</a:t>
                      </a:r>
                    </a:p>
                  </a:txBody>
                  <a:tcPr marL="9525" marR="9525" marT="9525" marB="9525"/>
                </a:tc>
                <a:tc>
                  <a:txBody>
                    <a:bodyPr/>
                    <a:lstStyle/>
                    <a:p>
                      <a:pPr algn="l"/>
                      <a:r>
                        <a:rPr lang="en-US" sz="1200">
                          <a:effectLst/>
                        </a:rPr>
                        <a:t>Program Model Subcategory</a:t>
                      </a:r>
                    </a:p>
                  </a:txBody>
                  <a:tcPr marL="9525" marR="9525" marT="9525" marB="9525"/>
                </a:tc>
                <a:tc>
                  <a:txBody>
                    <a:bodyPr/>
                    <a:lstStyle/>
                    <a:p>
                      <a:pPr marL="342900" lvl="0" indent="-342900" algn="l">
                        <a:tabLst>
                          <a:tab pos="457200" algn="l"/>
                        </a:tabLst>
                      </a:pPr>
                      <a:r>
                        <a:rPr lang="en-US" sz="1200">
                          <a:effectLst/>
                        </a:rPr>
                        <a:t>2022 Performance Metrics for Quarterly Reporting</a:t>
                      </a:r>
                    </a:p>
                  </a:txBody>
                  <a:tcPr marL="9525" marR="9525" marT="9525" marB="9525"/>
                </a:tc>
                <a:tc>
                  <a:txBody>
                    <a:bodyPr/>
                    <a:lstStyle/>
                    <a:p>
                      <a:pPr algn="l"/>
                      <a:r>
                        <a:rPr lang="en-US" sz="1200">
                          <a:effectLst/>
                        </a:rPr>
                        <a:t>Changes for 2022</a:t>
                      </a:r>
                    </a:p>
                  </a:txBody>
                  <a:tcPr marL="9525" marR="9525" marT="9525" marB="9525"/>
                </a:tc>
                <a:extLst>
                  <a:ext uri="{0D108BD9-81ED-4DB2-BD59-A6C34878D82A}">
                    <a16:rowId xmlns:a16="http://schemas.microsoft.com/office/drawing/2014/main" val="3916619185"/>
                  </a:ext>
                </a:extLst>
              </a:tr>
              <a:tr h="1966649">
                <a:tc>
                  <a:txBody>
                    <a:bodyPr/>
                    <a:lstStyle/>
                    <a:p>
                      <a:pPr algn="l"/>
                      <a:r>
                        <a:rPr lang="en-US" sz="1600">
                          <a:effectLst/>
                        </a:rPr>
                        <a:t>Diversion</a:t>
                      </a:r>
                    </a:p>
                  </a:txBody>
                  <a:tcPr marL="9525" marR="9525" marT="9525" marB="9525">
                    <a:solidFill>
                      <a:schemeClr val="bg1"/>
                    </a:solidFill>
                  </a:tcPr>
                </a:tc>
                <a:tc>
                  <a:txBody>
                    <a:bodyPr/>
                    <a:lstStyle/>
                    <a:p>
                      <a:pPr algn="l"/>
                      <a:r>
                        <a:rPr lang="en-US" sz="1000">
                          <a:effectLst/>
                        </a:rPr>
                        <a:t>N/A</a:t>
                      </a:r>
                      <a:endParaRPr lang="en-US">
                        <a:effectLst/>
                      </a:endParaRPr>
                    </a:p>
                  </a:txBody>
                  <a:tcPr marL="9525" marR="9525" marT="9525" marB="9525">
                    <a:solidFill>
                      <a:schemeClr val="bg1"/>
                    </a:solidFill>
                  </a:tcPr>
                </a:tc>
                <a:tc>
                  <a:txBody>
                    <a:bodyPr/>
                    <a:lstStyle/>
                    <a:p>
                      <a:pPr marL="342900" marR="45720" lvl="0" indent="-342900" algn="l" eaLnBrk="0">
                        <a:spcBef>
                          <a:spcPts val="0"/>
                        </a:spcBef>
                        <a:spcAft>
                          <a:spcPts val="0"/>
                        </a:spcAft>
                        <a:buFont typeface="Arial"/>
                        <a:buChar char="•"/>
                      </a:pPr>
                      <a:r>
                        <a:rPr lang="en-US" sz="1000">
                          <a:effectLst/>
                        </a:rPr>
                        <a:t>The % of clients who have a diversion conversation and find an alternative to shelter. </a:t>
                      </a:r>
                      <a:endParaRPr lang="en-US">
                        <a:effectLst/>
                      </a:endParaRPr>
                    </a:p>
                    <a:p>
                      <a:pPr marL="342900" marR="45720" lvl="0" indent="-342900" algn="l" eaLnBrk="0">
                        <a:spcBef>
                          <a:spcPts val="0"/>
                        </a:spcBef>
                        <a:spcAft>
                          <a:spcPts val="0"/>
                        </a:spcAft>
                        <a:buFont typeface="Arial"/>
                        <a:buChar char="•"/>
                        <a:tabLst>
                          <a:tab pos="457200" algn="l"/>
                        </a:tabLst>
                      </a:pPr>
                      <a:r>
                        <a:rPr lang="en-US" sz="1000">
                          <a:effectLst/>
                        </a:rPr>
                        <a:t>The % of clients who find an alternative to shelter and do not return to shelter for 30 days.</a:t>
                      </a:r>
                      <a:endParaRPr lang="en-US">
                        <a:effectLst/>
                      </a:endParaRPr>
                    </a:p>
                    <a:p>
                      <a:pPr marL="342900" marR="45720" lvl="0" indent="-342900" algn="l" eaLnBrk="0">
                        <a:spcBef>
                          <a:spcPts val="0"/>
                        </a:spcBef>
                        <a:spcAft>
                          <a:spcPts val="0"/>
                        </a:spcAft>
                        <a:buFont typeface="Arial"/>
                        <a:buChar char="•"/>
                        <a:tabLst>
                          <a:tab pos="457200" algn="l"/>
                        </a:tabLst>
                      </a:pPr>
                      <a:r>
                        <a:rPr lang="en-US" sz="1000">
                          <a:effectLst/>
                        </a:rPr>
                        <a:t>The % of clients who find an alternative to shelter and do not return to shelter for 60 days.</a:t>
                      </a:r>
                      <a:endParaRPr lang="en-US">
                        <a:effectLst/>
                      </a:endParaRPr>
                    </a:p>
                    <a:p>
                      <a:pPr marL="342900" lvl="0" indent="-342900" algn="l">
                        <a:buFont typeface="Arial"/>
                        <a:buChar char="•"/>
                        <a:tabLst>
                          <a:tab pos="457200" algn="l"/>
                        </a:tabLst>
                      </a:pPr>
                      <a:r>
                        <a:rPr lang="en-US" sz="1000">
                          <a:effectLst/>
                        </a:rPr>
                        <a:t>The % of clients who find an alternative to shelter and do not return to shelter for 90 days.</a:t>
                      </a:r>
                      <a:endParaRPr lang="en-US">
                        <a:effectLst/>
                      </a:endParaRPr>
                    </a:p>
                    <a:p>
                      <a:pPr marL="342900" marR="45720" lvl="0" indent="-342900" algn="l">
                        <a:spcBef>
                          <a:spcPts val="0"/>
                        </a:spcBef>
                        <a:spcAft>
                          <a:spcPts val="0"/>
                        </a:spcAft>
                        <a:buFont typeface="Arial"/>
                        <a:buChar char="•"/>
                        <a:tabLst>
                          <a:tab pos="457200" algn="l"/>
                        </a:tabLst>
                      </a:pPr>
                      <a:r>
                        <a:rPr lang="en-US" sz="1000">
                          <a:effectLst/>
                        </a:rPr>
                        <a:t>Average number of days from check request from client to payment made to property owner/managers.</a:t>
                      </a:r>
                    </a:p>
                    <a:p>
                      <a:pPr marL="342900" marR="45720" lvl="0" indent="-342900" algn="l">
                        <a:spcBef>
                          <a:spcPts val="0"/>
                        </a:spcBef>
                        <a:spcAft>
                          <a:spcPts val="0"/>
                        </a:spcAft>
                        <a:buFont typeface="Arial"/>
                        <a:buChar char="•"/>
                      </a:pPr>
                      <a:endParaRPr lang="en-US" sz="1000">
                        <a:effectLst/>
                      </a:endParaRPr>
                    </a:p>
                  </a:txBody>
                  <a:tcPr marL="9525" marR="9525" marT="9525" marB="9525">
                    <a:solidFill>
                      <a:schemeClr val="bg1"/>
                    </a:solidFill>
                  </a:tcPr>
                </a:tc>
                <a:tc>
                  <a:txBody>
                    <a:bodyPr/>
                    <a:lstStyle/>
                    <a:p>
                      <a:pPr algn="l"/>
                      <a:r>
                        <a:rPr lang="en-US" sz="1000">
                          <a:effectLst/>
                          <a:highlight>
                            <a:srgbClr val="FFFF00"/>
                          </a:highlight>
                        </a:rPr>
                        <a:t>New Program Model and metrics.</a:t>
                      </a:r>
                      <a:endParaRPr lang="en-US">
                        <a:effectLst/>
                      </a:endParaRPr>
                    </a:p>
                  </a:txBody>
                  <a:tcPr marL="9525" marR="9525" marT="9525" marB="9525">
                    <a:solidFill>
                      <a:schemeClr val="bg1"/>
                    </a:solidFill>
                  </a:tcPr>
                </a:tc>
                <a:extLst>
                  <a:ext uri="{0D108BD9-81ED-4DB2-BD59-A6C34878D82A}">
                    <a16:rowId xmlns:a16="http://schemas.microsoft.com/office/drawing/2014/main" val="493655873"/>
                  </a:ext>
                </a:extLst>
              </a:tr>
            </a:tbl>
          </a:graphicData>
        </a:graphic>
      </p:graphicFrame>
      <p:sp>
        <p:nvSpPr>
          <p:cNvPr id="6" name="TextBox 5">
            <a:extLst>
              <a:ext uri="{FF2B5EF4-FFF2-40B4-BE49-F238E27FC236}">
                <a16:creationId xmlns:a16="http://schemas.microsoft.com/office/drawing/2014/main" id="{CB592D31-37B2-4A57-81D7-12E436E80D92}"/>
              </a:ext>
            </a:extLst>
          </p:cNvPr>
          <p:cNvSpPr txBox="1"/>
          <p:nvPr/>
        </p:nvSpPr>
        <p:spPr>
          <a:xfrm>
            <a:off x="4724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p>
        </p:txBody>
      </p:sp>
      <p:sp>
        <p:nvSpPr>
          <p:cNvPr id="3" name="TextBox 2">
            <a:extLst>
              <a:ext uri="{FF2B5EF4-FFF2-40B4-BE49-F238E27FC236}">
                <a16:creationId xmlns:a16="http://schemas.microsoft.com/office/drawing/2014/main" id="{79CBC455-BF02-46E2-82EA-917D8EC2BE10}"/>
              </a:ext>
            </a:extLst>
          </p:cNvPr>
          <p:cNvSpPr txBox="1"/>
          <p:nvPr/>
        </p:nvSpPr>
        <p:spPr>
          <a:xfrm>
            <a:off x="1059542" y="5041899"/>
            <a:ext cx="10063841" cy="461665"/>
          </a:xfrm>
          <a:prstGeom prst="rect">
            <a:avLst/>
          </a:prstGeom>
          <a:solidFill>
            <a:schemeClr val="bg1">
              <a:lumMod val="85000"/>
            </a:schemeClr>
          </a:solidFill>
          <a:ln w="28575">
            <a:solidFill>
              <a:srgbClr val="41B6E6"/>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dirty="0"/>
              <a:t>DFSS and All Chicago will follow up with agencies participating in the Diversion pilot with instruction on how to submit all required reports for Q1.</a:t>
            </a:r>
          </a:p>
        </p:txBody>
      </p:sp>
      <p:sp>
        <p:nvSpPr>
          <p:cNvPr id="4" name="Slide Number Placeholder 3">
            <a:extLst>
              <a:ext uri="{FF2B5EF4-FFF2-40B4-BE49-F238E27FC236}">
                <a16:creationId xmlns:a16="http://schemas.microsoft.com/office/drawing/2014/main" id="{20B37920-82BC-4479-8FE2-D004B7A90DD5}"/>
              </a:ext>
            </a:extLst>
          </p:cNvPr>
          <p:cNvSpPr>
            <a:spLocks noGrp="1"/>
          </p:cNvSpPr>
          <p:nvPr>
            <p:ph type="sldNum" sz="quarter" idx="12"/>
          </p:nvPr>
        </p:nvSpPr>
        <p:spPr/>
        <p:txBody>
          <a:bodyPr/>
          <a:lstStyle/>
          <a:p>
            <a:fld id="{3FCCF984-64AA-42B4-8D2F-66BCDE3A50F4}" type="slidenum">
              <a:rPr lang="en-US" smtClean="0"/>
              <a:t>25</a:t>
            </a:fld>
            <a:endParaRPr lang="en-US"/>
          </a:p>
        </p:txBody>
      </p:sp>
    </p:spTree>
    <p:extLst>
      <p:ext uri="{BB962C8B-B14F-4D97-AF65-F5344CB8AC3E}">
        <p14:creationId xmlns:p14="http://schemas.microsoft.com/office/powerpoint/2010/main" val="27295171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DD771-A10D-411D-AAAC-89730A4CD51F}"/>
              </a:ext>
            </a:extLst>
          </p:cNvPr>
          <p:cNvSpPr>
            <a:spLocks noGrp="1"/>
          </p:cNvSpPr>
          <p:nvPr>
            <p:ph type="title"/>
          </p:nvPr>
        </p:nvSpPr>
        <p:spPr/>
        <p:txBody>
          <a:bodyPr/>
          <a:lstStyle/>
          <a:p>
            <a:r>
              <a:rPr lang="en-US"/>
              <a:t>Key Reminders</a:t>
            </a:r>
          </a:p>
        </p:txBody>
      </p:sp>
      <p:sp>
        <p:nvSpPr>
          <p:cNvPr id="3" name="Content Placeholder 2">
            <a:extLst>
              <a:ext uri="{FF2B5EF4-FFF2-40B4-BE49-F238E27FC236}">
                <a16:creationId xmlns:a16="http://schemas.microsoft.com/office/drawing/2014/main" id="{03DCB713-42C1-4334-B5F6-89D6C36D88E2}"/>
              </a:ext>
            </a:extLst>
          </p:cNvPr>
          <p:cNvSpPr>
            <a:spLocks noGrp="1"/>
          </p:cNvSpPr>
          <p:nvPr>
            <p:ph idx="1"/>
          </p:nvPr>
        </p:nvSpPr>
        <p:spPr/>
        <p:txBody>
          <a:bodyPr vert="horz" lIns="91440" tIns="45720" rIns="91440" bIns="45720" rtlCol="0" anchor="t">
            <a:normAutofit/>
          </a:bodyPr>
          <a:lstStyle/>
          <a:p>
            <a:r>
              <a:rPr lang="en-US">
                <a:latin typeface="Calibri"/>
                <a:cs typeface="Calibri"/>
              </a:rPr>
              <a:t>Please submit reports in Excel format by the deadline to Maria </a:t>
            </a:r>
            <a:r>
              <a:rPr lang="en-US" err="1">
                <a:latin typeface="Calibri"/>
                <a:cs typeface="Calibri"/>
              </a:rPr>
              <a:t>LaMothe</a:t>
            </a:r>
            <a:r>
              <a:rPr lang="en-US">
                <a:latin typeface="Calibri"/>
                <a:cs typeface="Calibri"/>
              </a:rPr>
              <a:t> at </a:t>
            </a:r>
            <a:r>
              <a:rPr lang="en-US">
                <a:latin typeface="Calibri"/>
                <a:cs typeface="Calibri"/>
                <a:hlinkClick r:id="rId2"/>
              </a:rPr>
              <a:t>maria.lamothe@cityofchicago.org</a:t>
            </a:r>
            <a:r>
              <a:rPr lang="en-US">
                <a:latin typeface="Calibri"/>
                <a:cs typeface="Calibri"/>
              </a:rPr>
              <a:t>. </a:t>
            </a:r>
          </a:p>
          <a:p>
            <a:r>
              <a:rPr lang="en-US">
                <a:latin typeface="Calibri"/>
                <a:cs typeface="Calibri"/>
              </a:rPr>
              <a:t>When submitting the Q1 report, please identify a back-up contact at your agency who understands the quarterly reporting process and can respond to any questions from DFSS.</a:t>
            </a:r>
          </a:p>
          <a:p>
            <a:r>
              <a:rPr lang="en-US" b="1">
                <a:latin typeface="Calibri"/>
                <a:cs typeface="Calibri"/>
              </a:rPr>
              <a:t>Please email </a:t>
            </a:r>
            <a:r>
              <a:rPr lang="en-US" b="1">
                <a:latin typeface="Calibri"/>
                <a:cs typeface="Calibri"/>
                <a:hlinkClick r:id="rId3"/>
              </a:rPr>
              <a:t>helpdesk@allchicago.org</a:t>
            </a:r>
            <a:r>
              <a:rPr lang="en-US" b="1">
                <a:latin typeface="Calibri"/>
                <a:cs typeface="Calibri"/>
              </a:rPr>
              <a:t> with any questions.</a:t>
            </a:r>
            <a:endParaRPr lang="en-US" b="1"/>
          </a:p>
        </p:txBody>
      </p:sp>
      <p:sp>
        <p:nvSpPr>
          <p:cNvPr id="4" name="Slide Number Placeholder 3">
            <a:extLst>
              <a:ext uri="{FF2B5EF4-FFF2-40B4-BE49-F238E27FC236}">
                <a16:creationId xmlns:a16="http://schemas.microsoft.com/office/drawing/2014/main" id="{258813C6-7DAC-4E03-ABE6-1A74A274FA27}"/>
              </a:ext>
            </a:extLst>
          </p:cNvPr>
          <p:cNvSpPr>
            <a:spLocks noGrp="1"/>
          </p:cNvSpPr>
          <p:nvPr>
            <p:ph type="sldNum" sz="quarter" idx="12"/>
          </p:nvPr>
        </p:nvSpPr>
        <p:spPr/>
        <p:txBody>
          <a:bodyPr/>
          <a:lstStyle/>
          <a:p>
            <a:fld id="{3FCCF984-64AA-42B4-8D2F-66BCDE3A50F4}" type="slidenum">
              <a:rPr lang="en-US" smtClean="0"/>
              <a:t>26</a:t>
            </a:fld>
            <a:endParaRPr lang="en-US"/>
          </a:p>
        </p:txBody>
      </p:sp>
    </p:spTree>
    <p:extLst>
      <p:ext uri="{BB962C8B-B14F-4D97-AF65-F5344CB8AC3E}">
        <p14:creationId xmlns:p14="http://schemas.microsoft.com/office/powerpoint/2010/main" val="23727304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F3B42-1562-4E39-B1FA-F72FC8501F2E}"/>
              </a:ext>
            </a:extLst>
          </p:cNvPr>
          <p:cNvSpPr>
            <a:spLocks noGrp="1"/>
          </p:cNvSpPr>
          <p:nvPr>
            <p:ph type="title"/>
          </p:nvPr>
        </p:nvSpPr>
        <p:spPr>
          <a:xfrm>
            <a:off x="970062" y="2679917"/>
            <a:ext cx="10058400" cy="1609344"/>
          </a:xfrm>
        </p:spPr>
        <p:txBody>
          <a:bodyPr/>
          <a:lstStyle/>
          <a:p>
            <a:pPr algn="ctr"/>
            <a:r>
              <a:rPr lang="en-US"/>
              <a:t>Thank you!</a:t>
            </a:r>
          </a:p>
        </p:txBody>
      </p:sp>
      <p:sp>
        <p:nvSpPr>
          <p:cNvPr id="3" name="Slide Number Placeholder 2">
            <a:extLst>
              <a:ext uri="{FF2B5EF4-FFF2-40B4-BE49-F238E27FC236}">
                <a16:creationId xmlns:a16="http://schemas.microsoft.com/office/drawing/2014/main" id="{9CAF78A0-0E3E-4FB6-BD58-09A8B97035BF}"/>
              </a:ext>
            </a:extLst>
          </p:cNvPr>
          <p:cNvSpPr>
            <a:spLocks noGrp="1"/>
          </p:cNvSpPr>
          <p:nvPr>
            <p:ph type="sldNum" sz="quarter" idx="12"/>
          </p:nvPr>
        </p:nvSpPr>
        <p:spPr/>
        <p:txBody>
          <a:bodyPr/>
          <a:lstStyle/>
          <a:p>
            <a:fld id="{3FCCF984-64AA-42B4-8D2F-66BCDE3A50F4}" type="slidenum">
              <a:rPr lang="en-US" smtClean="0"/>
              <a:t>27</a:t>
            </a:fld>
            <a:endParaRPr lang="en-US"/>
          </a:p>
        </p:txBody>
      </p:sp>
    </p:spTree>
    <p:extLst>
      <p:ext uri="{BB962C8B-B14F-4D97-AF65-F5344CB8AC3E}">
        <p14:creationId xmlns:p14="http://schemas.microsoft.com/office/powerpoint/2010/main" val="2124026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CD927-C4FE-42DB-9002-966C378407F8}"/>
              </a:ext>
            </a:extLst>
          </p:cNvPr>
          <p:cNvSpPr>
            <a:spLocks noGrp="1"/>
          </p:cNvSpPr>
          <p:nvPr>
            <p:ph type="title"/>
          </p:nvPr>
        </p:nvSpPr>
        <p:spPr/>
        <p:txBody>
          <a:bodyPr/>
          <a:lstStyle/>
          <a:p>
            <a:r>
              <a:rPr lang="en-US"/>
              <a:t>Housekeeping</a:t>
            </a:r>
          </a:p>
        </p:txBody>
      </p:sp>
      <p:sp>
        <p:nvSpPr>
          <p:cNvPr id="3" name="Content Placeholder 2">
            <a:extLst>
              <a:ext uri="{FF2B5EF4-FFF2-40B4-BE49-F238E27FC236}">
                <a16:creationId xmlns:a16="http://schemas.microsoft.com/office/drawing/2014/main" id="{B7B93699-8C5F-4A6F-B756-E1427647C96A}"/>
              </a:ext>
            </a:extLst>
          </p:cNvPr>
          <p:cNvSpPr>
            <a:spLocks noGrp="1"/>
          </p:cNvSpPr>
          <p:nvPr>
            <p:ph idx="1"/>
          </p:nvPr>
        </p:nvSpPr>
        <p:spPr/>
        <p:txBody>
          <a:bodyPr vert="horz" lIns="91440" tIns="45720" rIns="91440" bIns="45720" rtlCol="0" anchor="t">
            <a:normAutofit/>
          </a:bodyPr>
          <a:lstStyle/>
          <a:p>
            <a:r>
              <a:rPr lang="en-US" dirty="0">
                <a:latin typeface="Calibri"/>
                <a:cs typeface="Calibri"/>
              </a:rPr>
              <a:t>Due to large volume of participants in today's training, all participants are muted.</a:t>
            </a:r>
            <a:endParaRPr lang="en-US" dirty="0"/>
          </a:p>
          <a:p>
            <a:r>
              <a:rPr lang="en-US" dirty="0">
                <a:latin typeface="Calibri"/>
                <a:cs typeface="Calibri"/>
              </a:rPr>
              <a:t>Please submit your questions using the question function of </a:t>
            </a:r>
            <a:r>
              <a:rPr lang="en-US" dirty="0" err="1">
                <a:latin typeface="Calibri"/>
                <a:cs typeface="Calibri"/>
              </a:rPr>
              <a:t>GoToWebinar</a:t>
            </a:r>
            <a:r>
              <a:rPr lang="en-US" dirty="0">
                <a:latin typeface="Calibri"/>
                <a:cs typeface="Calibri"/>
              </a:rPr>
              <a:t>.</a:t>
            </a:r>
          </a:p>
          <a:p>
            <a:r>
              <a:rPr lang="en-US" dirty="0">
                <a:latin typeface="Calibri"/>
                <a:cs typeface="Calibri"/>
              </a:rPr>
              <a:t>Information covered in today's webinar will be posted in an article on the HMIS Help Desk. A link will be sent to all ATAs following this webinar. </a:t>
            </a:r>
            <a:endParaRPr lang="en-US"/>
          </a:p>
          <a:p>
            <a:r>
              <a:rPr lang="en-US" dirty="0">
                <a:latin typeface="Calibri"/>
                <a:cs typeface="Calibri"/>
              </a:rPr>
              <a:t>This webinar will be recorded and included in the Help Desk article.</a:t>
            </a:r>
            <a:endParaRPr lang="en-US" dirty="0"/>
          </a:p>
        </p:txBody>
      </p:sp>
      <p:sp>
        <p:nvSpPr>
          <p:cNvPr id="4" name="Slide Number Placeholder 3">
            <a:extLst>
              <a:ext uri="{FF2B5EF4-FFF2-40B4-BE49-F238E27FC236}">
                <a16:creationId xmlns:a16="http://schemas.microsoft.com/office/drawing/2014/main" id="{2E323771-2884-43C0-BF44-97051E50A2D4}"/>
              </a:ext>
            </a:extLst>
          </p:cNvPr>
          <p:cNvSpPr>
            <a:spLocks noGrp="1"/>
          </p:cNvSpPr>
          <p:nvPr>
            <p:ph type="sldNum" sz="quarter" idx="12"/>
          </p:nvPr>
        </p:nvSpPr>
        <p:spPr/>
        <p:txBody>
          <a:bodyPr/>
          <a:lstStyle/>
          <a:p>
            <a:fld id="{3FCCF984-64AA-42B4-8D2F-66BCDE3A50F4}" type="slidenum">
              <a:rPr lang="en-US" smtClean="0"/>
              <a:t>3</a:t>
            </a:fld>
            <a:endParaRPr lang="en-US"/>
          </a:p>
        </p:txBody>
      </p:sp>
    </p:spTree>
    <p:extLst>
      <p:ext uri="{BB962C8B-B14F-4D97-AF65-F5344CB8AC3E}">
        <p14:creationId xmlns:p14="http://schemas.microsoft.com/office/powerpoint/2010/main" val="2738534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FE9EE-DA27-44E5-9E2B-D0F86F141EB9}"/>
              </a:ext>
            </a:extLst>
          </p:cNvPr>
          <p:cNvSpPr>
            <a:spLocks noGrp="1"/>
          </p:cNvSpPr>
          <p:nvPr>
            <p:ph type="title"/>
          </p:nvPr>
        </p:nvSpPr>
        <p:spPr/>
        <p:txBody>
          <a:bodyPr/>
          <a:lstStyle/>
          <a:p>
            <a:r>
              <a:rPr lang="en-US"/>
              <a:t>DFSS Quarterly Reporting Overview</a:t>
            </a:r>
          </a:p>
        </p:txBody>
      </p:sp>
      <p:sp>
        <p:nvSpPr>
          <p:cNvPr id="3" name="Content Placeholder 2">
            <a:extLst>
              <a:ext uri="{FF2B5EF4-FFF2-40B4-BE49-F238E27FC236}">
                <a16:creationId xmlns:a16="http://schemas.microsoft.com/office/drawing/2014/main" id="{5817A004-E761-4F1E-970A-693383DD4B91}"/>
              </a:ext>
            </a:extLst>
          </p:cNvPr>
          <p:cNvSpPr>
            <a:spLocks noGrp="1"/>
          </p:cNvSpPr>
          <p:nvPr>
            <p:ph idx="1"/>
          </p:nvPr>
        </p:nvSpPr>
        <p:spPr/>
        <p:txBody>
          <a:bodyPr vert="horz" lIns="91440" tIns="45720" rIns="91440" bIns="45720" rtlCol="0" anchor="t">
            <a:normAutofit/>
          </a:bodyPr>
          <a:lstStyle/>
          <a:p>
            <a:r>
              <a:rPr lang="en-US">
                <a:latin typeface="-apple-system"/>
                <a:cs typeface="Calibri"/>
              </a:rPr>
              <a:t>Delegate</a:t>
            </a:r>
            <a:r>
              <a:rPr lang="en-US" sz="2000" b="0" i="0">
                <a:effectLst/>
                <a:latin typeface="-apple-system"/>
                <a:cs typeface="Calibri"/>
              </a:rPr>
              <a:t> agencies of the Department of Family and Support Services (DFSS) are required to submit quarterly reports as part of their grant. </a:t>
            </a:r>
          </a:p>
          <a:p>
            <a:r>
              <a:rPr lang="en-US">
                <a:latin typeface="-apple-system"/>
                <a:cs typeface="Calibri"/>
              </a:rPr>
              <a:t>Reporting includes information on number of clients served, client demographics and service needs, services provided, and client outcomes. Required data elements vary by program model (e.g., shelter, engagement services, homeless prevention).</a:t>
            </a:r>
            <a:endParaRPr lang="en-US" b="0" i="0">
              <a:effectLst/>
              <a:latin typeface="-apple-system"/>
              <a:cs typeface="Calibri"/>
            </a:endParaRPr>
          </a:p>
          <a:p>
            <a:r>
              <a:rPr lang="en-US" sz="2000" b="0" i="0">
                <a:effectLst/>
                <a:latin typeface="-apple-system"/>
              </a:rPr>
              <a:t>DFSS uses this data to:</a:t>
            </a:r>
          </a:p>
          <a:p>
            <a:pPr lvl="1"/>
            <a:r>
              <a:rPr lang="en-US">
                <a:latin typeface="-apple-system"/>
              </a:rPr>
              <a:t>Report to funders</a:t>
            </a:r>
          </a:p>
          <a:p>
            <a:pPr lvl="1"/>
            <a:r>
              <a:rPr lang="en-US">
                <a:latin typeface="-apple-system"/>
              </a:rPr>
              <a:t>Monitor trends</a:t>
            </a:r>
          </a:p>
          <a:p>
            <a:pPr lvl="1"/>
            <a:r>
              <a:rPr lang="en-US" b="0" i="0">
                <a:effectLst/>
                <a:latin typeface="-apple-system"/>
              </a:rPr>
              <a:t>Evaluate program results and performance</a:t>
            </a:r>
          </a:p>
          <a:p>
            <a:pPr marL="0" indent="0">
              <a:buNone/>
            </a:pPr>
            <a:endParaRPr lang="en-US" b="0" i="0">
              <a:effectLst/>
            </a:endParaRPr>
          </a:p>
        </p:txBody>
      </p:sp>
      <p:sp>
        <p:nvSpPr>
          <p:cNvPr id="4" name="Slide Number Placeholder 3">
            <a:extLst>
              <a:ext uri="{FF2B5EF4-FFF2-40B4-BE49-F238E27FC236}">
                <a16:creationId xmlns:a16="http://schemas.microsoft.com/office/drawing/2014/main" id="{1AF3D0AF-353F-4328-A456-74AE1B14D91A}"/>
              </a:ext>
            </a:extLst>
          </p:cNvPr>
          <p:cNvSpPr>
            <a:spLocks noGrp="1"/>
          </p:cNvSpPr>
          <p:nvPr>
            <p:ph type="sldNum" sz="quarter" idx="12"/>
          </p:nvPr>
        </p:nvSpPr>
        <p:spPr/>
        <p:txBody>
          <a:bodyPr/>
          <a:lstStyle/>
          <a:p>
            <a:fld id="{3FCCF984-64AA-42B4-8D2F-66BCDE3A50F4}" type="slidenum">
              <a:rPr lang="en-US" smtClean="0"/>
              <a:t>4</a:t>
            </a:fld>
            <a:endParaRPr lang="en-US"/>
          </a:p>
        </p:txBody>
      </p:sp>
    </p:spTree>
    <p:extLst>
      <p:ext uri="{BB962C8B-B14F-4D97-AF65-F5344CB8AC3E}">
        <p14:creationId xmlns:p14="http://schemas.microsoft.com/office/powerpoint/2010/main" val="1274701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FE9EE-DA27-44E5-9E2B-D0F86F141EB9}"/>
              </a:ext>
            </a:extLst>
          </p:cNvPr>
          <p:cNvSpPr>
            <a:spLocks noGrp="1"/>
          </p:cNvSpPr>
          <p:nvPr>
            <p:ph type="title"/>
          </p:nvPr>
        </p:nvSpPr>
        <p:spPr/>
        <p:txBody>
          <a:bodyPr/>
          <a:lstStyle/>
          <a:p>
            <a:r>
              <a:rPr lang="en-US"/>
              <a:t>DFSS Quarterly Reporting Overview (cont'd)</a:t>
            </a:r>
          </a:p>
        </p:txBody>
      </p:sp>
      <p:sp>
        <p:nvSpPr>
          <p:cNvPr id="3" name="Content Placeholder 2">
            <a:extLst>
              <a:ext uri="{FF2B5EF4-FFF2-40B4-BE49-F238E27FC236}">
                <a16:creationId xmlns:a16="http://schemas.microsoft.com/office/drawing/2014/main" id="{5817A004-E761-4F1E-970A-693383DD4B91}"/>
              </a:ext>
            </a:extLst>
          </p:cNvPr>
          <p:cNvSpPr>
            <a:spLocks noGrp="1"/>
          </p:cNvSpPr>
          <p:nvPr>
            <p:ph idx="1"/>
          </p:nvPr>
        </p:nvSpPr>
        <p:spPr/>
        <p:txBody>
          <a:bodyPr vert="horz" lIns="91440" tIns="45720" rIns="91440" bIns="45720" rtlCol="0" anchor="t">
            <a:normAutofit/>
          </a:bodyPr>
          <a:lstStyle/>
          <a:p>
            <a:r>
              <a:rPr lang="en-US" dirty="0">
                <a:latin typeface="-apple-system"/>
                <a:cs typeface="Calibri"/>
              </a:rPr>
              <a:t>Each program (not agency) supported with DFSS funding is responsible for submitting a quarterly report.</a:t>
            </a:r>
          </a:p>
          <a:p>
            <a:pPr marL="171450" indent="-171450">
              <a:spcBef>
                <a:spcPts val="0"/>
              </a:spcBef>
              <a:buFont typeface="Arial,Sans-Serif"/>
            </a:pPr>
            <a:endParaRPr lang="en-US" b="1">
              <a:latin typeface="Calibri"/>
              <a:cs typeface="Calibri"/>
            </a:endParaRPr>
          </a:p>
          <a:p>
            <a:pPr marL="171450" indent="-171450">
              <a:spcBef>
                <a:spcPts val="0"/>
              </a:spcBef>
              <a:buFont typeface="Arial,Sans-Serif"/>
            </a:pPr>
            <a:r>
              <a:rPr lang="en-US" b="1" dirty="0">
                <a:latin typeface="Calibri"/>
                <a:cs typeface="Calibri"/>
              </a:rPr>
              <a:t>Reports should be emailed in Excel format to Maria </a:t>
            </a:r>
            <a:r>
              <a:rPr lang="en-US" b="1" dirty="0" err="1">
                <a:latin typeface="Calibri"/>
                <a:cs typeface="Calibri"/>
              </a:rPr>
              <a:t>LaMothe</a:t>
            </a:r>
            <a:r>
              <a:rPr lang="en-US" b="1" dirty="0">
                <a:latin typeface="Calibri"/>
                <a:cs typeface="Calibri"/>
              </a:rPr>
              <a:t> at </a:t>
            </a:r>
            <a:r>
              <a:rPr lang="en-US" b="1" dirty="0">
                <a:latin typeface="Calibri"/>
                <a:cs typeface="Calibri"/>
                <a:hlinkClick r:id="rId2"/>
              </a:rPr>
              <a:t>maria.lamothe@cityofchicago.org</a:t>
            </a:r>
            <a:r>
              <a:rPr lang="en-US" b="1" dirty="0">
                <a:latin typeface="Calibri"/>
                <a:cs typeface="Calibri"/>
              </a:rPr>
              <a:t>.</a:t>
            </a:r>
            <a:endParaRPr lang="en-US" dirty="0">
              <a:latin typeface="Calibri"/>
              <a:cs typeface="Calibri"/>
            </a:endParaRPr>
          </a:p>
          <a:p>
            <a:pPr lvl="1"/>
            <a:r>
              <a:rPr lang="en-US" dirty="0">
                <a:latin typeface="-apple-system"/>
                <a:cs typeface="Calibri"/>
              </a:rPr>
              <a:t>When submitting reports, please </a:t>
            </a:r>
            <a:r>
              <a:rPr lang="en-US" dirty="0">
                <a:latin typeface="Calibri"/>
                <a:cs typeface="Calibri"/>
              </a:rPr>
              <a:t>identify a back-up contact at your agency for quarterly reporting.</a:t>
            </a:r>
          </a:p>
          <a:p>
            <a:r>
              <a:rPr lang="en-US" dirty="0">
                <a:latin typeface="-apple-system"/>
                <a:cs typeface="Calibri"/>
              </a:rPr>
              <a:t>Note that delegate agencies may have additional reporting requirements from DFSS depending on funding sources they receive (e.g., IDHS, ESG, CSBG, CHA). Agencies will receive separate communication from DFSS on these reporting requirements.</a:t>
            </a:r>
            <a:endParaRPr lang="en-US" dirty="0">
              <a:latin typeface="-apple-system"/>
            </a:endParaRPr>
          </a:p>
          <a:p>
            <a:pPr marL="0" indent="0">
              <a:buNone/>
            </a:pPr>
            <a:endParaRPr lang="en-US" b="0" i="0">
              <a:effectLst/>
            </a:endParaRPr>
          </a:p>
        </p:txBody>
      </p:sp>
      <p:sp>
        <p:nvSpPr>
          <p:cNvPr id="4" name="Slide Number Placeholder 3">
            <a:extLst>
              <a:ext uri="{FF2B5EF4-FFF2-40B4-BE49-F238E27FC236}">
                <a16:creationId xmlns:a16="http://schemas.microsoft.com/office/drawing/2014/main" id="{357654C8-7898-41C9-A6E0-AFD8552E11C1}"/>
              </a:ext>
            </a:extLst>
          </p:cNvPr>
          <p:cNvSpPr>
            <a:spLocks noGrp="1"/>
          </p:cNvSpPr>
          <p:nvPr>
            <p:ph type="sldNum" sz="quarter" idx="12"/>
          </p:nvPr>
        </p:nvSpPr>
        <p:spPr/>
        <p:txBody>
          <a:bodyPr/>
          <a:lstStyle/>
          <a:p>
            <a:fld id="{3FCCF984-64AA-42B4-8D2F-66BCDE3A50F4}" type="slidenum">
              <a:rPr lang="en-US" smtClean="0"/>
              <a:t>5</a:t>
            </a:fld>
            <a:endParaRPr lang="en-US"/>
          </a:p>
        </p:txBody>
      </p:sp>
    </p:spTree>
    <p:extLst>
      <p:ext uri="{BB962C8B-B14F-4D97-AF65-F5344CB8AC3E}">
        <p14:creationId xmlns:p14="http://schemas.microsoft.com/office/powerpoint/2010/main" val="2461182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F7805-E4D5-4574-9EB3-D085F4009E0B}"/>
              </a:ext>
            </a:extLst>
          </p:cNvPr>
          <p:cNvSpPr>
            <a:spLocks noGrp="1"/>
          </p:cNvSpPr>
          <p:nvPr>
            <p:ph type="title"/>
          </p:nvPr>
        </p:nvSpPr>
        <p:spPr/>
        <p:txBody>
          <a:bodyPr/>
          <a:lstStyle/>
          <a:p>
            <a:r>
              <a:rPr lang="en-US"/>
              <a:t>Sourcing from HMIS</a:t>
            </a:r>
          </a:p>
        </p:txBody>
      </p:sp>
      <p:sp>
        <p:nvSpPr>
          <p:cNvPr id="3" name="Content Placeholder 2">
            <a:extLst>
              <a:ext uri="{FF2B5EF4-FFF2-40B4-BE49-F238E27FC236}">
                <a16:creationId xmlns:a16="http://schemas.microsoft.com/office/drawing/2014/main" id="{B83D1BB6-CFA4-419B-B05F-71E37FF3C8D6}"/>
              </a:ext>
            </a:extLst>
          </p:cNvPr>
          <p:cNvSpPr>
            <a:spLocks noGrp="1"/>
          </p:cNvSpPr>
          <p:nvPr>
            <p:ph idx="1"/>
          </p:nvPr>
        </p:nvSpPr>
        <p:spPr/>
        <p:txBody>
          <a:bodyPr vert="horz" lIns="91440" tIns="45720" rIns="91440" bIns="45720" rtlCol="0" anchor="t">
            <a:normAutofit/>
          </a:bodyPr>
          <a:lstStyle/>
          <a:p>
            <a:r>
              <a:rPr lang="en-US" dirty="0">
                <a:latin typeface="Calibri"/>
                <a:cs typeface="Calibri"/>
              </a:rPr>
              <a:t>Beginning in 2019, DFSS partnered with All Chicago to support DFSS delegate agencies in sourcing data for the DFSS quarterly reports from HMIS.</a:t>
            </a:r>
          </a:p>
          <a:p>
            <a:r>
              <a:rPr lang="en-US" dirty="0">
                <a:latin typeface="Calibri"/>
                <a:cs typeface="Calibri"/>
              </a:rPr>
              <a:t>The goals of sourcing DFSS reports from HMIS are to:</a:t>
            </a:r>
          </a:p>
          <a:p>
            <a:pPr lvl="1"/>
            <a:r>
              <a:rPr lang="en-US" dirty="0">
                <a:latin typeface="Calibri"/>
                <a:cs typeface="Calibri"/>
              </a:rPr>
              <a:t>Reduce administrative burden on agencies, and </a:t>
            </a:r>
            <a:endParaRPr lang="en-US" dirty="0"/>
          </a:p>
          <a:p>
            <a:pPr lvl="1"/>
            <a:r>
              <a:rPr lang="en-US" dirty="0">
                <a:latin typeface="Calibri"/>
                <a:cs typeface="Calibri"/>
              </a:rPr>
              <a:t>Improve the quality of data in our system to help make data-informed decisions</a:t>
            </a:r>
          </a:p>
        </p:txBody>
      </p:sp>
      <p:sp>
        <p:nvSpPr>
          <p:cNvPr id="5" name="TextBox 4">
            <a:extLst>
              <a:ext uri="{FF2B5EF4-FFF2-40B4-BE49-F238E27FC236}">
                <a16:creationId xmlns:a16="http://schemas.microsoft.com/office/drawing/2014/main" id="{3EB14964-9224-4959-AAB2-D535BB86D67F}"/>
              </a:ext>
            </a:extLst>
          </p:cNvPr>
          <p:cNvSpPr txBox="1"/>
          <p:nvPr/>
        </p:nvSpPr>
        <p:spPr>
          <a:xfrm>
            <a:off x="1245326" y="4476206"/>
            <a:ext cx="9876826" cy="1477328"/>
          </a:xfrm>
          <a:prstGeom prst="rect">
            <a:avLst/>
          </a:prstGeom>
          <a:solidFill>
            <a:schemeClr val="bg1">
              <a:lumMod val="85000"/>
            </a:schemeClr>
          </a:solidFill>
          <a:ln w="28575">
            <a:solidFill>
              <a:srgbClr val="41B6E6"/>
            </a:solidFill>
          </a:ln>
        </p:spPr>
        <p:txBody>
          <a:bodyPr wrap="square" lIns="91440" tIns="45720" rIns="91440" bIns="45720" rtlCol="0" anchor="t">
            <a:spAutoFit/>
          </a:bodyPr>
          <a:lstStyle/>
          <a:p>
            <a:r>
              <a:rPr lang="en-US" b="1" dirty="0">
                <a:solidFill>
                  <a:srgbClr val="005899"/>
                </a:solidFill>
                <a:latin typeface="Calibri"/>
                <a:cs typeface="Calibri"/>
              </a:rPr>
              <a:t>Exception for DV Providers: </a:t>
            </a:r>
            <a:r>
              <a:rPr lang="en-US" dirty="0">
                <a:solidFill>
                  <a:srgbClr val="005899"/>
                </a:solidFill>
                <a:latin typeface="Calibri"/>
                <a:cs typeface="Calibri"/>
              </a:rPr>
              <a:t>For agencies that serve survivors of domestic violence as their target population, they will have a DFSS Quarterly Excel template emailed to them.</a:t>
            </a:r>
          </a:p>
          <a:p>
            <a:endParaRPr lang="en-US">
              <a:solidFill>
                <a:srgbClr val="005899"/>
              </a:solidFill>
              <a:latin typeface="Calibri" panose="020F0502020204030204" pitchFamily="34" charset="0"/>
              <a:cs typeface="Calibri" panose="020F0502020204030204" pitchFamily="34" charset="0"/>
            </a:endParaRPr>
          </a:p>
          <a:p>
            <a:r>
              <a:rPr lang="en-US" dirty="0">
                <a:solidFill>
                  <a:srgbClr val="005899"/>
                </a:solidFill>
                <a:latin typeface="Calibri"/>
                <a:cs typeface="Calibri"/>
              </a:rPr>
              <a:t>Projects that use HMIS but for whatever reason do not input data for the project they are reporting on should email </a:t>
            </a:r>
            <a:r>
              <a:rPr lang="en-US" dirty="0">
                <a:solidFill>
                  <a:srgbClr val="005899"/>
                </a:solidFill>
                <a:latin typeface="Calibri"/>
                <a:cs typeface="Calibri"/>
                <a:hlinkClick r:id="rId2"/>
              </a:rPr>
              <a:t>helpdesk@allchicago.org</a:t>
            </a:r>
            <a:r>
              <a:rPr lang="en-US" dirty="0">
                <a:solidFill>
                  <a:srgbClr val="005899"/>
                </a:solidFill>
                <a:latin typeface="Calibri"/>
                <a:cs typeface="Calibri"/>
              </a:rPr>
              <a:t>. </a:t>
            </a:r>
            <a:endParaRPr lang="en-US" dirty="0">
              <a:solidFill>
                <a:srgbClr val="005899"/>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DF0568B9-E8D7-4839-9551-4A305E0F5FAD}"/>
              </a:ext>
            </a:extLst>
          </p:cNvPr>
          <p:cNvSpPr>
            <a:spLocks noGrp="1"/>
          </p:cNvSpPr>
          <p:nvPr>
            <p:ph type="sldNum" sz="quarter" idx="12"/>
          </p:nvPr>
        </p:nvSpPr>
        <p:spPr/>
        <p:txBody>
          <a:bodyPr/>
          <a:lstStyle/>
          <a:p>
            <a:fld id="{3FCCF984-64AA-42B4-8D2F-66BCDE3A50F4}" type="slidenum">
              <a:rPr lang="en-US" smtClean="0"/>
              <a:t>6</a:t>
            </a:fld>
            <a:endParaRPr lang="en-US"/>
          </a:p>
        </p:txBody>
      </p:sp>
    </p:spTree>
    <p:extLst>
      <p:ext uri="{BB962C8B-B14F-4D97-AF65-F5344CB8AC3E}">
        <p14:creationId xmlns:p14="http://schemas.microsoft.com/office/powerpoint/2010/main" val="760820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F2A3E-36C4-480E-A4AB-7CFC2A99109C}"/>
              </a:ext>
            </a:extLst>
          </p:cNvPr>
          <p:cNvSpPr>
            <a:spLocks noGrp="1"/>
          </p:cNvSpPr>
          <p:nvPr>
            <p:ph type="title"/>
          </p:nvPr>
        </p:nvSpPr>
        <p:spPr/>
        <p:txBody>
          <a:bodyPr/>
          <a:lstStyle/>
          <a:p>
            <a:r>
              <a:rPr lang="en-US"/>
              <a:t>Reporting Schedule</a:t>
            </a:r>
          </a:p>
        </p:txBody>
      </p:sp>
      <p:sp>
        <p:nvSpPr>
          <p:cNvPr id="3" name="Content Placeholder 2">
            <a:extLst>
              <a:ext uri="{FF2B5EF4-FFF2-40B4-BE49-F238E27FC236}">
                <a16:creationId xmlns:a16="http://schemas.microsoft.com/office/drawing/2014/main" id="{9D7E16D7-8239-4DEE-93CF-35C657996763}"/>
              </a:ext>
            </a:extLst>
          </p:cNvPr>
          <p:cNvSpPr>
            <a:spLocks noGrp="1"/>
          </p:cNvSpPr>
          <p:nvPr>
            <p:ph idx="1"/>
          </p:nvPr>
        </p:nvSpPr>
        <p:spPr>
          <a:xfrm>
            <a:off x="1069848" y="1889760"/>
            <a:ext cx="10586346" cy="4282440"/>
          </a:xfrm>
        </p:spPr>
        <p:txBody>
          <a:bodyPr vert="horz" lIns="91440" tIns="45720" rIns="91440" bIns="45720" rtlCol="0" anchor="t">
            <a:normAutofit/>
          </a:bodyPr>
          <a:lstStyle/>
          <a:p>
            <a:r>
              <a:rPr lang="en-US" sz="1800" b="0" i="0">
                <a:effectLst/>
                <a:latin typeface="-apple-system"/>
                <a:cs typeface="Calibri"/>
              </a:rPr>
              <a:t>Two reports are due for each project: </a:t>
            </a:r>
            <a:r>
              <a:rPr lang="en-US" sz="1800" b="1" i="0">
                <a:effectLst/>
                <a:latin typeface="-apple-system"/>
                <a:cs typeface="Calibri"/>
              </a:rPr>
              <a:t>Quarterly Entry-Exit</a:t>
            </a:r>
            <a:r>
              <a:rPr lang="en-US" sz="1800" b="0" i="0">
                <a:effectLst/>
                <a:latin typeface="-apple-system"/>
                <a:cs typeface="Calibri"/>
              </a:rPr>
              <a:t> and </a:t>
            </a:r>
            <a:r>
              <a:rPr lang="en-US" sz="1800" b="1" i="0">
                <a:effectLst/>
                <a:latin typeface="-apple-system"/>
                <a:cs typeface="Calibri"/>
              </a:rPr>
              <a:t>Performance Outcomes</a:t>
            </a:r>
            <a:r>
              <a:rPr lang="en-US" sz="1800" b="0" i="0">
                <a:effectLst/>
                <a:latin typeface="-apple-system"/>
                <a:cs typeface="Calibri"/>
              </a:rPr>
              <a:t> report.</a:t>
            </a:r>
            <a:r>
              <a:rPr lang="en-US" sz="1800">
                <a:latin typeface="-apple-system"/>
                <a:cs typeface="Calibri"/>
              </a:rPr>
              <a:t> </a:t>
            </a:r>
            <a:endParaRPr lang="en-US" sz="1800" b="0" i="0">
              <a:effectLst/>
              <a:latin typeface="-apple-system"/>
            </a:endParaRPr>
          </a:p>
          <a:p>
            <a:endParaRPr lang="en-US" sz="1800">
              <a:solidFill>
                <a:srgbClr val="333333"/>
              </a:solidFill>
              <a:latin typeface="-apple-system"/>
            </a:endParaRPr>
          </a:p>
          <a:p>
            <a:endParaRPr lang="en-US" sz="1800" b="0" i="0">
              <a:solidFill>
                <a:srgbClr val="333333"/>
              </a:solidFill>
              <a:effectLst/>
              <a:latin typeface="-apple-system"/>
            </a:endParaRPr>
          </a:p>
          <a:p>
            <a:endParaRPr lang="en-US" sz="1800">
              <a:solidFill>
                <a:srgbClr val="333333"/>
              </a:solidFill>
              <a:latin typeface="-apple-system"/>
            </a:endParaRPr>
          </a:p>
          <a:p>
            <a:endParaRPr lang="en-US" sz="1800" b="0" i="0">
              <a:solidFill>
                <a:srgbClr val="333333"/>
              </a:solidFill>
              <a:effectLst/>
              <a:latin typeface="-apple-system"/>
            </a:endParaRPr>
          </a:p>
          <a:p>
            <a:r>
              <a:rPr lang="en-US" sz="1800">
                <a:latin typeface="-apple-system"/>
                <a:cs typeface="Calibri"/>
              </a:rPr>
              <a:t>Select programs also need to complete an </a:t>
            </a:r>
            <a:r>
              <a:rPr lang="en-US" sz="1800" b="1">
                <a:latin typeface="-apple-system"/>
                <a:cs typeface="Calibri"/>
              </a:rPr>
              <a:t>Open Cases </a:t>
            </a:r>
            <a:r>
              <a:rPr lang="en-US" sz="1800">
                <a:latin typeface="-apple-system"/>
                <a:cs typeface="Calibri"/>
              </a:rPr>
              <a:t>report.</a:t>
            </a:r>
          </a:p>
          <a:p>
            <a:pPr marL="445770" lvl="1" indent="-171450">
              <a:spcBef>
                <a:spcPts val="0"/>
              </a:spcBef>
              <a:spcAft>
                <a:spcPts val="0"/>
              </a:spcAft>
              <a:buFont typeface="Arial" panose="020B0604020202020204" pitchFamily="34" charset="0"/>
              <a:buChar char="•"/>
            </a:pPr>
            <a:r>
              <a:rPr lang="en-US" sz="1400" b="1" i="0">
                <a:effectLst/>
                <a:latin typeface="Calibri"/>
                <a:cs typeface="Calibri"/>
              </a:rPr>
              <a:t>Shelter</a:t>
            </a:r>
            <a:r>
              <a:rPr lang="en-US" sz="1400" b="0" i="0">
                <a:effectLst/>
                <a:latin typeface="Calibri"/>
                <a:cs typeface="Calibri"/>
              </a:rPr>
              <a:t> -January and July Open Cases</a:t>
            </a:r>
          </a:p>
          <a:p>
            <a:pPr marL="445770" lvl="1" indent="-171450">
              <a:spcBef>
                <a:spcPts val="0"/>
              </a:spcBef>
              <a:spcAft>
                <a:spcPts val="0"/>
              </a:spcAft>
              <a:buFont typeface="Arial" panose="020B0604020202020204" pitchFamily="34" charset="0"/>
              <a:buChar char="•"/>
            </a:pPr>
            <a:r>
              <a:rPr lang="en-US" sz="1400" b="1" i="0">
                <a:effectLst/>
                <a:latin typeface="Calibri"/>
                <a:cs typeface="Calibri"/>
              </a:rPr>
              <a:t>Youth Transitional </a:t>
            </a:r>
            <a:r>
              <a:rPr lang="en-US" sz="1400" b="1">
                <a:latin typeface="Calibri"/>
                <a:cs typeface="Calibri"/>
              </a:rPr>
              <a:t>Housing and Safe Haven </a:t>
            </a:r>
            <a:r>
              <a:rPr lang="en-US" sz="1400">
                <a:latin typeface="Calibri"/>
                <a:cs typeface="Calibri"/>
              </a:rPr>
              <a:t>-</a:t>
            </a:r>
            <a:r>
              <a:rPr lang="en-US" sz="1400" b="0" i="0">
                <a:effectLst/>
                <a:latin typeface="Calibri"/>
                <a:cs typeface="Calibri"/>
              </a:rPr>
              <a:t> January Open Cases</a:t>
            </a:r>
          </a:p>
          <a:p>
            <a:pPr marL="445770" lvl="1" indent="-171450">
              <a:spcBef>
                <a:spcPts val="0"/>
              </a:spcBef>
              <a:spcAft>
                <a:spcPts val="0"/>
              </a:spcAft>
              <a:buFont typeface="Arial" panose="020B0604020202020204" pitchFamily="34" charset="0"/>
              <a:buChar char="•"/>
            </a:pPr>
            <a:endParaRPr lang="en-US" sz="1400">
              <a:solidFill>
                <a:srgbClr val="3B204D"/>
              </a:solidFill>
            </a:endParaRPr>
          </a:p>
          <a:p>
            <a:pPr marL="445770" lvl="1" indent="-171450">
              <a:spcBef>
                <a:spcPts val="0"/>
              </a:spcBef>
              <a:spcAft>
                <a:spcPts val="0"/>
              </a:spcAft>
              <a:buFont typeface="Arial" panose="020B0604020202020204" pitchFamily="34" charset="0"/>
              <a:buChar char="•"/>
            </a:pPr>
            <a:endParaRPr lang="en-US" sz="1400">
              <a:solidFill>
                <a:srgbClr val="3B204D"/>
              </a:solidFill>
              <a:latin typeface="-apple-system"/>
            </a:endParaRPr>
          </a:p>
          <a:p>
            <a:pPr marL="445770" lvl="1" indent="-171450">
              <a:spcBef>
                <a:spcPts val="0"/>
              </a:spcBef>
              <a:spcAft>
                <a:spcPts val="0"/>
              </a:spcAft>
              <a:buFont typeface="Arial" panose="020B0604020202020204" pitchFamily="34" charset="0"/>
              <a:buChar char="•"/>
            </a:pPr>
            <a:endParaRPr lang="en-US" sz="1400">
              <a:solidFill>
                <a:srgbClr val="3B204D"/>
              </a:solidFill>
              <a:latin typeface="-apple-system"/>
            </a:endParaRPr>
          </a:p>
          <a:p>
            <a:pPr marL="445770" lvl="1" indent="-171450">
              <a:spcBef>
                <a:spcPts val="0"/>
              </a:spcBef>
              <a:spcAft>
                <a:spcPts val="0"/>
              </a:spcAft>
              <a:buFont typeface="Arial" panose="020B0604020202020204" pitchFamily="34" charset="0"/>
              <a:buChar char="•"/>
            </a:pPr>
            <a:endParaRPr lang="en-US" sz="1400">
              <a:solidFill>
                <a:srgbClr val="3B204D"/>
              </a:solidFill>
              <a:latin typeface="-apple-system"/>
            </a:endParaRPr>
          </a:p>
          <a:p>
            <a:pPr marL="445770" lvl="1" indent="-171450">
              <a:spcBef>
                <a:spcPts val="0"/>
              </a:spcBef>
              <a:spcAft>
                <a:spcPts val="0"/>
              </a:spcAft>
              <a:buFont typeface="Arial" panose="020B0604020202020204" pitchFamily="34" charset="0"/>
              <a:buChar char="•"/>
            </a:pPr>
            <a:endParaRPr lang="en-US" sz="1400">
              <a:solidFill>
                <a:srgbClr val="3B204D"/>
              </a:solidFill>
              <a:latin typeface="-apple-system"/>
            </a:endParaRPr>
          </a:p>
          <a:p>
            <a:pPr marL="445770" lvl="1" indent="-171450">
              <a:spcBef>
                <a:spcPts val="0"/>
              </a:spcBef>
              <a:spcAft>
                <a:spcPts val="0"/>
              </a:spcAft>
              <a:buFont typeface="Arial" panose="020B0604020202020204" pitchFamily="34" charset="0"/>
              <a:buChar char="•"/>
            </a:pPr>
            <a:endParaRPr lang="en-US" sz="1400">
              <a:solidFill>
                <a:srgbClr val="3B204D"/>
              </a:solidFill>
              <a:latin typeface="-apple-system"/>
            </a:endParaRPr>
          </a:p>
          <a:p>
            <a:pPr marL="445770" lvl="1" indent="-171450">
              <a:spcBef>
                <a:spcPts val="0"/>
              </a:spcBef>
              <a:spcAft>
                <a:spcPts val="0"/>
              </a:spcAft>
              <a:buFont typeface="Arial" panose="020B0604020202020204" pitchFamily="34" charset="0"/>
              <a:buChar char="•"/>
            </a:pPr>
            <a:endParaRPr lang="en-US" sz="1400">
              <a:solidFill>
                <a:srgbClr val="3B204D"/>
              </a:solidFill>
              <a:latin typeface="-apple-system"/>
            </a:endParaRPr>
          </a:p>
          <a:p>
            <a:pPr marL="171450" indent="-171450">
              <a:spcBef>
                <a:spcPts val="0"/>
              </a:spcBef>
              <a:buFont typeface="Arial" panose="020B0604020202020204" pitchFamily="34" charset="0"/>
              <a:buChar char="•"/>
            </a:pPr>
            <a:r>
              <a:rPr lang="en-US" sz="1600" b="1">
                <a:latin typeface="-apple-system"/>
                <a:cs typeface="Calibri"/>
              </a:rPr>
              <a:t>Reports should be emailed in Excel format to Maria </a:t>
            </a:r>
            <a:r>
              <a:rPr lang="en-US" sz="1600" b="1" err="1">
                <a:latin typeface="-apple-system"/>
                <a:cs typeface="Calibri"/>
              </a:rPr>
              <a:t>LaMothe</a:t>
            </a:r>
            <a:r>
              <a:rPr lang="en-US" sz="1600" b="1">
                <a:latin typeface="-apple-system"/>
                <a:cs typeface="Calibri"/>
              </a:rPr>
              <a:t> at maria.lamothe@cityofchicago.org.</a:t>
            </a:r>
            <a:endParaRPr lang="en-US" sz="1800" b="1">
              <a:latin typeface="-apple-system"/>
              <a:cs typeface="Calibri"/>
            </a:endParaRPr>
          </a:p>
          <a:p>
            <a:endParaRPr lang="en-US" sz="1800"/>
          </a:p>
        </p:txBody>
      </p:sp>
      <p:graphicFrame>
        <p:nvGraphicFramePr>
          <p:cNvPr id="4" name="Table 3">
            <a:extLst>
              <a:ext uri="{FF2B5EF4-FFF2-40B4-BE49-F238E27FC236}">
                <a16:creationId xmlns:a16="http://schemas.microsoft.com/office/drawing/2014/main" id="{F91491DB-C123-4283-8BE1-FD2D8163B6DF}"/>
              </a:ext>
            </a:extLst>
          </p:cNvPr>
          <p:cNvGraphicFramePr>
            <a:graphicFrameLocks noGrp="1"/>
          </p:cNvGraphicFramePr>
          <p:nvPr>
            <p:extLst>
              <p:ext uri="{D42A27DB-BD31-4B8C-83A1-F6EECF244321}">
                <p14:modId xmlns:p14="http://schemas.microsoft.com/office/powerpoint/2010/main" val="908427731"/>
              </p:ext>
            </p:extLst>
          </p:nvPr>
        </p:nvGraphicFramePr>
        <p:xfrm>
          <a:off x="1305649" y="2292354"/>
          <a:ext cx="4640470" cy="1331595"/>
        </p:xfrm>
        <a:graphic>
          <a:graphicData uri="http://schemas.openxmlformats.org/drawingml/2006/table">
            <a:tbl>
              <a:tblPr/>
              <a:tblGrid>
                <a:gridCol w="2320235">
                  <a:extLst>
                    <a:ext uri="{9D8B030D-6E8A-4147-A177-3AD203B41FA5}">
                      <a16:colId xmlns:a16="http://schemas.microsoft.com/office/drawing/2014/main" val="149349204"/>
                    </a:ext>
                  </a:extLst>
                </a:gridCol>
                <a:gridCol w="2320235">
                  <a:extLst>
                    <a:ext uri="{9D8B030D-6E8A-4147-A177-3AD203B41FA5}">
                      <a16:colId xmlns:a16="http://schemas.microsoft.com/office/drawing/2014/main" val="1521364961"/>
                    </a:ext>
                  </a:extLst>
                </a:gridCol>
              </a:tblGrid>
              <a:tr h="247650">
                <a:tc gridSpan="2">
                  <a:txBody>
                    <a:bodyPr/>
                    <a:lstStyle/>
                    <a:p>
                      <a:pPr marL="0" marR="0" algn="ctr">
                        <a:spcBef>
                          <a:spcPts val="0"/>
                        </a:spcBef>
                        <a:spcAft>
                          <a:spcPts val="0"/>
                        </a:spcAft>
                      </a:pPr>
                      <a:r>
                        <a:rPr lang="en-US" sz="1200" b="0">
                          <a:solidFill>
                            <a:schemeClr val="tx1"/>
                          </a:solidFill>
                          <a:effectLst/>
                          <a:latin typeface="Calibri" panose="020F0502020204030204" pitchFamily="34" charset="0"/>
                          <a:cs typeface="Calibri" panose="020F0502020204030204" pitchFamily="34" charset="0"/>
                        </a:rPr>
                        <a:t>2022 REPORTING SCHEDULE</a:t>
                      </a:r>
                    </a:p>
                  </a:txBody>
                  <a:tcPr marL="9525" marR="9525"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extLst>
                  <a:ext uri="{0D108BD9-81ED-4DB2-BD59-A6C34878D82A}">
                    <a16:rowId xmlns:a16="http://schemas.microsoft.com/office/drawing/2014/main" val="3144348257"/>
                  </a:ext>
                </a:extLst>
              </a:tr>
              <a:tr h="180975">
                <a:tc>
                  <a:txBody>
                    <a:bodyPr/>
                    <a:lstStyle/>
                    <a:p>
                      <a:pPr marL="0" marR="0" algn="ctr">
                        <a:spcBef>
                          <a:spcPts val="0"/>
                        </a:spcBef>
                        <a:spcAft>
                          <a:spcPts val="0"/>
                        </a:spcAft>
                      </a:pPr>
                      <a:r>
                        <a:rPr lang="en-US" sz="1200" b="1" u="sng">
                          <a:solidFill>
                            <a:schemeClr val="tx1"/>
                          </a:solidFill>
                          <a:effectLst/>
                          <a:latin typeface="Calibri" panose="020F0502020204030204" pitchFamily="34" charset="0"/>
                          <a:cs typeface="Calibri" panose="020F0502020204030204" pitchFamily="34" charset="0"/>
                        </a:rPr>
                        <a:t>REPORTING PERIOD</a:t>
                      </a:r>
                      <a:endParaRPr lang="en-US" sz="1200">
                        <a:solidFill>
                          <a:schemeClr val="tx1"/>
                        </a:solidFill>
                        <a:effectLst/>
                        <a:latin typeface="Calibri" panose="020F0502020204030204" pitchFamily="34" charset="0"/>
                        <a:cs typeface="Calibri" panose="020F0502020204030204" pitchFamily="34" charset="0"/>
                      </a:endParaRPr>
                    </a:p>
                  </a:txBody>
                  <a:tcPr marL="9525" marR="9525" marT="9525" marB="9525" anchor="b">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marL="0" marR="0" algn="ctr">
                        <a:spcBef>
                          <a:spcPts val="0"/>
                        </a:spcBef>
                        <a:spcAft>
                          <a:spcPts val="0"/>
                        </a:spcAft>
                      </a:pPr>
                      <a:r>
                        <a:rPr lang="en-US" sz="1200" b="1" u="sng">
                          <a:solidFill>
                            <a:schemeClr val="tx1"/>
                          </a:solidFill>
                          <a:effectLst/>
                          <a:latin typeface="Calibri" panose="020F0502020204030204" pitchFamily="34" charset="0"/>
                          <a:cs typeface="Calibri" panose="020F0502020204030204" pitchFamily="34" charset="0"/>
                        </a:rPr>
                        <a:t>DUE DATE</a:t>
                      </a:r>
                      <a:endParaRPr lang="en-US" sz="1200">
                        <a:solidFill>
                          <a:schemeClr val="tx1"/>
                        </a:solidFill>
                        <a:effectLst/>
                        <a:latin typeface="Calibri" panose="020F0502020204030204" pitchFamily="34" charset="0"/>
                        <a:cs typeface="Calibri" panose="020F0502020204030204" pitchFamily="34" charset="0"/>
                      </a:endParaRPr>
                    </a:p>
                  </a:txBody>
                  <a:tcPr marL="9525" marR="9525" marT="9525" marB="9525"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3233989000"/>
                  </a:ext>
                </a:extLst>
              </a:tr>
              <a:tr h="200025">
                <a:tc>
                  <a:txBody>
                    <a:bodyPr/>
                    <a:lstStyle/>
                    <a:p>
                      <a:pPr marL="0" marR="0" algn="ctr">
                        <a:spcBef>
                          <a:spcPts val="0"/>
                        </a:spcBef>
                        <a:spcAft>
                          <a:spcPts val="0"/>
                        </a:spcAft>
                      </a:pPr>
                      <a:r>
                        <a:rPr lang="en-US" sz="1200" b="0">
                          <a:solidFill>
                            <a:schemeClr val="tx1"/>
                          </a:solidFill>
                          <a:effectLst/>
                          <a:latin typeface="Calibri" panose="020F0502020204030204" pitchFamily="34" charset="0"/>
                          <a:cs typeface="Calibri" panose="020F0502020204030204" pitchFamily="34" charset="0"/>
                        </a:rPr>
                        <a:t>January - March</a:t>
                      </a:r>
                    </a:p>
                  </a:txBody>
                  <a:tcPr marL="9525" marR="9525" marT="9525" marB="9525"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marL="0" marR="0" algn="ctr">
                        <a:spcBef>
                          <a:spcPts val="0"/>
                        </a:spcBef>
                        <a:spcAft>
                          <a:spcPts val="0"/>
                        </a:spcAft>
                      </a:pPr>
                      <a:r>
                        <a:rPr lang="en-US" sz="1200" b="0">
                          <a:solidFill>
                            <a:schemeClr val="tx1"/>
                          </a:solidFill>
                          <a:effectLst/>
                          <a:latin typeface="Calibri" panose="020F0502020204030204" pitchFamily="34" charset="0"/>
                          <a:cs typeface="Calibri" panose="020F0502020204030204" pitchFamily="34" charset="0"/>
                        </a:rPr>
                        <a:t>April 8, 2022</a:t>
                      </a:r>
                    </a:p>
                  </a:txBody>
                  <a:tcPr marL="9525" marR="9525" marT="9525" marB="9525"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896501416"/>
                  </a:ext>
                </a:extLst>
              </a:tr>
              <a:tr h="200025">
                <a:tc>
                  <a:txBody>
                    <a:bodyPr/>
                    <a:lstStyle/>
                    <a:p>
                      <a:pPr marL="0" marR="0" algn="ctr">
                        <a:spcBef>
                          <a:spcPts val="0"/>
                        </a:spcBef>
                        <a:spcAft>
                          <a:spcPts val="0"/>
                        </a:spcAft>
                      </a:pPr>
                      <a:r>
                        <a:rPr lang="en-US" sz="1200" b="0">
                          <a:solidFill>
                            <a:schemeClr val="tx1"/>
                          </a:solidFill>
                          <a:effectLst/>
                          <a:latin typeface="Calibri"/>
                          <a:cs typeface="Calibri"/>
                        </a:rPr>
                        <a:t>April - June</a:t>
                      </a:r>
                    </a:p>
                  </a:txBody>
                  <a:tcPr marL="9525" marR="9525" marT="9525" marB="9525"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marL="0" marR="0" algn="ctr">
                        <a:spcBef>
                          <a:spcPts val="0"/>
                        </a:spcBef>
                        <a:spcAft>
                          <a:spcPts val="0"/>
                        </a:spcAft>
                      </a:pPr>
                      <a:r>
                        <a:rPr lang="en-US" sz="1200" b="0">
                          <a:solidFill>
                            <a:schemeClr val="tx1"/>
                          </a:solidFill>
                          <a:effectLst/>
                          <a:latin typeface="Calibri" panose="020F0502020204030204" pitchFamily="34" charset="0"/>
                          <a:cs typeface="Calibri" panose="020F0502020204030204" pitchFamily="34" charset="0"/>
                        </a:rPr>
                        <a:t>July 8, 2022</a:t>
                      </a:r>
                    </a:p>
                  </a:txBody>
                  <a:tcPr marL="9525" marR="9525" marT="9525" marB="9525"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3654815912"/>
                  </a:ext>
                </a:extLst>
              </a:tr>
              <a:tr h="200025">
                <a:tc>
                  <a:txBody>
                    <a:bodyPr/>
                    <a:lstStyle/>
                    <a:p>
                      <a:pPr marL="0" marR="0" algn="ctr">
                        <a:spcBef>
                          <a:spcPts val="0"/>
                        </a:spcBef>
                        <a:spcAft>
                          <a:spcPts val="0"/>
                        </a:spcAft>
                      </a:pPr>
                      <a:r>
                        <a:rPr lang="en-US" sz="1200" b="0">
                          <a:solidFill>
                            <a:schemeClr val="tx1"/>
                          </a:solidFill>
                          <a:effectLst/>
                          <a:latin typeface="Calibri"/>
                          <a:cs typeface="Calibri"/>
                        </a:rPr>
                        <a:t>July - September</a:t>
                      </a:r>
                    </a:p>
                  </a:txBody>
                  <a:tcPr marL="9525" marR="9525" marT="9525" marB="9525"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marL="0" marR="0" algn="ctr">
                        <a:spcBef>
                          <a:spcPts val="0"/>
                        </a:spcBef>
                        <a:spcAft>
                          <a:spcPts val="0"/>
                        </a:spcAft>
                      </a:pPr>
                      <a:r>
                        <a:rPr lang="en-US" sz="1200" b="0">
                          <a:solidFill>
                            <a:schemeClr val="tx1"/>
                          </a:solidFill>
                          <a:effectLst/>
                          <a:latin typeface="Calibri"/>
                          <a:cs typeface="Calibri"/>
                        </a:rPr>
                        <a:t>October 7, 2022</a:t>
                      </a:r>
                    </a:p>
                  </a:txBody>
                  <a:tcPr marL="9525" marR="9525" marT="9525" marB="9525"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1069100671"/>
                  </a:ext>
                </a:extLst>
              </a:tr>
              <a:tr h="276225">
                <a:tc>
                  <a:txBody>
                    <a:bodyPr/>
                    <a:lstStyle/>
                    <a:p>
                      <a:pPr marL="0" marR="0" algn="ctr">
                        <a:spcBef>
                          <a:spcPts val="0"/>
                        </a:spcBef>
                        <a:spcAft>
                          <a:spcPts val="0"/>
                        </a:spcAft>
                      </a:pPr>
                      <a:r>
                        <a:rPr lang="en-US" sz="1200" b="0">
                          <a:solidFill>
                            <a:schemeClr val="tx1"/>
                          </a:solidFill>
                          <a:effectLst/>
                          <a:latin typeface="Calibri"/>
                          <a:cs typeface="Calibri"/>
                        </a:rPr>
                        <a:t>October - December</a:t>
                      </a:r>
                    </a:p>
                  </a:txBody>
                  <a:tcPr marL="9525" marR="9525" marT="9525" marB="9525"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1200" b="0">
                          <a:solidFill>
                            <a:schemeClr val="tx1"/>
                          </a:solidFill>
                          <a:effectLst/>
                          <a:latin typeface="Calibri" panose="020F0502020204030204" pitchFamily="34" charset="0"/>
                          <a:cs typeface="Calibri" panose="020F0502020204030204" pitchFamily="34" charset="0"/>
                        </a:rPr>
                        <a:t>January 6, 2023</a:t>
                      </a:r>
                    </a:p>
                  </a:txBody>
                  <a:tcPr marL="9525" marR="9525" marT="9525" marB="9525"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93164693"/>
                  </a:ext>
                </a:extLst>
              </a:tr>
            </a:tbl>
          </a:graphicData>
        </a:graphic>
      </p:graphicFrame>
      <p:graphicFrame>
        <p:nvGraphicFramePr>
          <p:cNvPr id="5" name="Table 4">
            <a:extLst>
              <a:ext uri="{FF2B5EF4-FFF2-40B4-BE49-F238E27FC236}">
                <a16:creationId xmlns:a16="http://schemas.microsoft.com/office/drawing/2014/main" id="{9862C975-858C-425C-BB10-D7D26D81AB72}"/>
              </a:ext>
            </a:extLst>
          </p:cNvPr>
          <p:cNvGraphicFramePr>
            <a:graphicFrameLocks noGrp="1"/>
          </p:cNvGraphicFramePr>
          <p:nvPr>
            <p:extLst>
              <p:ext uri="{D42A27DB-BD31-4B8C-83A1-F6EECF244321}">
                <p14:modId xmlns:p14="http://schemas.microsoft.com/office/powerpoint/2010/main" val="3577098697"/>
              </p:ext>
            </p:extLst>
          </p:nvPr>
        </p:nvGraphicFramePr>
        <p:xfrm>
          <a:off x="1305649" y="4579157"/>
          <a:ext cx="4640469" cy="934256"/>
        </p:xfrm>
        <a:graphic>
          <a:graphicData uri="http://schemas.openxmlformats.org/drawingml/2006/table">
            <a:tbl>
              <a:tblPr/>
              <a:tblGrid>
                <a:gridCol w="2795240">
                  <a:extLst>
                    <a:ext uri="{9D8B030D-6E8A-4147-A177-3AD203B41FA5}">
                      <a16:colId xmlns:a16="http://schemas.microsoft.com/office/drawing/2014/main" val="2937351473"/>
                    </a:ext>
                  </a:extLst>
                </a:gridCol>
                <a:gridCol w="1845229">
                  <a:extLst>
                    <a:ext uri="{9D8B030D-6E8A-4147-A177-3AD203B41FA5}">
                      <a16:colId xmlns:a16="http://schemas.microsoft.com/office/drawing/2014/main" val="4169906792"/>
                    </a:ext>
                  </a:extLst>
                </a:gridCol>
              </a:tblGrid>
              <a:tr h="231696">
                <a:tc gridSpan="2">
                  <a:txBody>
                    <a:bodyPr/>
                    <a:lstStyle/>
                    <a:p>
                      <a:pPr marL="0" marR="0" algn="ctr">
                        <a:spcBef>
                          <a:spcPts val="0"/>
                        </a:spcBef>
                        <a:spcAft>
                          <a:spcPts val="0"/>
                        </a:spcAft>
                      </a:pPr>
                      <a:r>
                        <a:rPr lang="en-US" sz="1200" b="0">
                          <a:solidFill>
                            <a:schemeClr val="tx1"/>
                          </a:solidFill>
                          <a:effectLst/>
                          <a:latin typeface="Calibri"/>
                          <a:cs typeface="Calibri"/>
                        </a:rPr>
                        <a:t>2022 OPEN CASES REPORTING SCHEDULE</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a16="http://schemas.microsoft.com/office/drawing/2014/main" val="1534569994"/>
                  </a:ext>
                </a:extLst>
              </a:tr>
              <a:tr h="216747">
                <a:tc>
                  <a:txBody>
                    <a:bodyPr/>
                    <a:lstStyle/>
                    <a:p>
                      <a:pPr marL="0" marR="0" algn="ctr">
                        <a:spcBef>
                          <a:spcPts val="0"/>
                        </a:spcBef>
                        <a:spcAft>
                          <a:spcPts val="0"/>
                        </a:spcAft>
                      </a:pPr>
                      <a:r>
                        <a:rPr lang="en-US" sz="1200" b="1" u="sng">
                          <a:solidFill>
                            <a:schemeClr val="tx1"/>
                          </a:solidFill>
                          <a:effectLst/>
                          <a:latin typeface="Calibri"/>
                          <a:cs typeface="Calibri"/>
                        </a:rPr>
                        <a:t>REPORTING PERIOD</a:t>
                      </a:r>
                      <a:endParaRPr lang="en-US" sz="1200" b="1">
                        <a:solidFill>
                          <a:schemeClr val="tx1"/>
                        </a:solidFill>
                        <a:effectLst/>
                        <a:latin typeface="Calibri"/>
                        <a:cs typeface="Calibri"/>
                      </a:endParaRPr>
                    </a:p>
                  </a:txBody>
                  <a:tcPr marL="9525" marR="9525" marT="9525" marB="9525" anchor="b">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ctr">
                        <a:spcBef>
                          <a:spcPts val="0"/>
                        </a:spcBef>
                        <a:spcAft>
                          <a:spcPts val="0"/>
                        </a:spcAft>
                      </a:pPr>
                      <a:r>
                        <a:rPr lang="en-US" sz="1200" b="1" u="sng">
                          <a:solidFill>
                            <a:schemeClr val="tx1"/>
                          </a:solidFill>
                          <a:effectLst/>
                          <a:latin typeface="Calibri"/>
                          <a:cs typeface="Calibri"/>
                        </a:rPr>
                        <a:t>DUE DATE</a:t>
                      </a:r>
                      <a:endParaRPr lang="en-US" sz="1200" b="1">
                        <a:solidFill>
                          <a:schemeClr val="tx1"/>
                        </a:solidFill>
                        <a:effectLst/>
                        <a:latin typeface="Calibri"/>
                        <a:cs typeface="Calibri"/>
                      </a:endParaRPr>
                    </a:p>
                  </a:txBody>
                  <a:tcPr marL="9525" marR="9525" marT="9525" marB="9525" anchor="b">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1034256813"/>
                  </a:ext>
                </a:extLst>
              </a:tr>
              <a:tr h="246643">
                <a:tc>
                  <a:txBody>
                    <a:bodyPr/>
                    <a:lstStyle/>
                    <a:p>
                      <a:pPr marL="0" marR="0" algn="ctr">
                        <a:spcBef>
                          <a:spcPts val="0"/>
                        </a:spcBef>
                        <a:spcAft>
                          <a:spcPts val="0"/>
                        </a:spcAft>
                      </a:pPr>
                      <a:r>
                        <a:rPr lang="en-US" sz="1200" b="0">
                          <a:solidFill>
                            <a:schemeClr val="tx1"/>
                          </a:solidFill>
                          <a:effectLst/>
                          <a:latin typeface="Calibri"/>
                          <a:cs typeface="Calibri"/>
                        </a:rPr>
                        <a:t>January 1, 2022 Open Cases</a:t>
                      </a:r>
                    </a:p>
                  </a:txBody>
                  <a:tcPr marL="9525" marR="9525" marT="9525" marB="9525" anchor="ctr">
                    <a:lnL w="12700" cap="flat" cmpd="sng" algn="ctr">
                      <a:solidFill>
                        <a:schemeClr val="tx1"/>
                      </a:solidFill>
                      <a:prstDash val="solid"/>
                      <a:round/>
                      <a:headEnd type="none" w="med" len="med"/>
                      <a:tailEnd type="none" w="med" len="med"/>
                    </a:lnL>
                    <a:lnR>
                      <a:noFill/>
                    </a:lnR>
                    <a:lnT>
                      <a:noFill/>
                    </a:lnT>
                    <a:lnB>
                      <a:noFill/>
                    </a:lnB>
                    <a:solidFill>
                      <a:srgbClr val="FFFFFF"/>
                    </a:solidFill>
                  </a:tcPr>
                </a:tc>
                <a:tc>
                  <a:txBody>
                    <a:bodyPr/>
                    <a:lstStyle/>
                    <a:p>
                      <a:pPr marL="0" marR="0" algn="ctr">
                        <a:spcBef>
                          <a:spcPts val="0"/>
                        </a:spcBef>
                        <a:spcAft>
                          <a:spcPts val="0"/>
                        </a:spcAft>
                      </a:pPr>
                      <a:r>
                        <a:rPr lang="en-US" sz="1200" b="0">
                          <a:solidFill>
                            <a:schemeClr val="tx1"/>
                          </a:solidFill>
                          <a:effectLst/>
                          <a:latin typeface="Calibri"/>
                          <a:cs typeface="Calibri"/>
                        </a:rPr>
                        <a:t>March 18, 2022</a:t>
                      </a:r>
                    </a:p>
                  </a:txBody>
                  <a:tcPr marL="9525" marR="9525" marT="9525" marB="9525" anchor="ctr">
                    <a:lnL>
                      <a:noFill/>
                    </a:lnL>
                    <a:lnR w="12700" cap="flat" cmpd="sng" algn="ctr">
                      <a:solidFill>
                        <a:schemeClr val="tx1"/>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946869293"/>
                  </a:ext>
                </a:extLst>
              </a:tr>
              <a:tr h="239170">
                <a:tc>
                  <a:txBody>
                    <a:bodyPr/>
                    <a:lstStyle/>
                    <a:p>
                      <a:pPr marL="0" marR="0" algn="ctr">
                        <a:spcBef>
                          <a:spcPts val="0"/>
                        </a:spcBef>
                        <a:spcAft>
                          <a:spcPts val="0"/>
                        </a:spcAft>
                      </a:pPr>
                      <a:r>
                        <a:rPr lang="en-US" sz="1200" b="0">
                          <a:solidFill>
                            <a:schemeClr val="tx1"/>
                          </a:solidFill>
                          <a:effectLst/>
                          <a:latin typeface="Calibri"/>
                          <a:cs typeface="Calibri"/>
                        </a:rPr>
                        <a:t>July 1, 2022 Open Cases (Shelter Only)</a:t>
                      </a:r>
                    </a:p>
                  </a:txBody>
                  <a:tcPr marL="9525" marR="9525" marT="9525" marB="9525" anchor="ct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1200" b="0">
                          <a:solidFill>
                            <a:schemeClr val="tx1"/>
                          </a:solidFill>
                          <a:effectLst/>
                          <a:latin typeface="Calibri"/>
                          <a:cs typeface="Calibri"/>
                        </a:rPr>
                        <a:t>August 19, 2022</a:t>
                      </a:r>
                    </a:p>
                  </a:txBody>
                  <a:tcPr marL="9525" marR="9525" marT="9525" marB="9525"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947486158"/>
                  </a:ext>
                </a:extLst>
              </a:tr>
            </a:tbl>
          </a:graphicData>
        </a:graphic>
      </p:graphicFrame>
      <p:sp>
        <p:nvSpPr>
          <p:cNvPr id="6" name="Slide Number Placeholder 5">
            <a:extLst>
              <a:ext uri="{FF2B5EF4-FFF2-40B4-BE49-F238E27FC236}">
                <a16:creationId xmlns:a16="http://schemas.microsoft.com/office/drawing/2014/main" id="{14D82F3B-5C9A-46D0-B59E-5E7B94D05515}"/>
              </a:ext>
            </a:extLst>
          </p:cNvPr>
          <p:cNvSpPr>
            <a:spLocks noGrp="1"/>
          </p:cNvSpPr>
          <p:nvPr>
            <p:ph type="sldNum" sz="quarter" idx="12"/>
          </p:nvPr>
        </p:nvSpPr>
        <p:spPr/>
        <p:txBody>
          <a:bodyPr/>
          <a:lstStyle/>
          <a:p>
            <a:fld id="{3FCCF984-64AA-42B4-8D2F-66BCDE3A50F4}" type="slidenum">
              <a:rPr lang="en-US" smtClean="0"/>
              <a:t>7</a:t>
            </a:fld>
            <a:endParaRPr lang="en-US"/>
          </a:p>
        </p:txBody>
      </p:sp>
    </p:spTree>
    <p:extLst>
      <p:ext uri="{BB962C8B-B14F-4D97-AF65-F5344CB8AC3E}">
        <p14:creationId xmlns:p14="http://schemas.microsoft.com/office/powerpoint/2010/main" val="3978723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A6C9E-AFB2-43A8-BD8C-8BDE2D303AEA}"/>
              </a:ext>
            </a:extLst>
          </p:cNvPr>
          <p:cNvSpPr>
            <a:spLocks noGrp="1"/>
          </p:cNvSpPr>
          <p:nvPr>
            <p:ph type="title"/>
          </p:nvPr>
        </p:nvSpPr>
        <p:spPr/>
        <p:txBody>
          <a:bodyPr/>
          <a:lstStyle/>
          <a:p>
            <a:r>
              <a:rPr lang="en-US"/>
              <a:t>Quarterly Reporting Changes for 2022</a:t>
            </a:r>
          </a:p>
        </p:txBody>
      </p:sp>
      <p:sp>
        <p:nvSpPr>
          <p:cNvPr id="3" name="Content Placeholder 2">
            <a:extLst>
              <a:ext uri="{FF2B5EF4-FFF2-40B4-BE49-F238E27FC236}">
                <a16:creationId xmlns:a16="http://schemas.microsoft.com/office/drawing/2014/main" id="{74C7036B-6326-4940-9270-BDA26FDD7B08}"/>
              </a:ext>
            </a:extLst>
          </p:cNvPr>
          <p:cNvSpPr>
            <a:spLocks noGrp="1"/>
          </p:cNvSpPr>
          <p:nvPr>
            <p:ph idx="1"/>
          </p:nvPr>
        </p:nvSpPr>
        <p:spPr/>
        <p:txBody>
          <a:bodyPr vert="horz" lIns="91440" tIns="45720" rIns="91440" bIns="45720" rtlCol="0" anchor="t">
            <a:normAutofit/>
          </a:bodyPr>
          <a:lstStyle/>
          <a:p>
            <a:r>
              <a:rPr lang="en-US"/>
              <a:t>Data elements on the </a:t>
            </a:r>
            <a:r>
              <a:rPr lang="en-US" b="1"/>
              <a:t>Quarterly Entry-Exit </a:t>
            </a:r>
            <a:r>
              <a:rPr lang="en-US"/>
              <a:t>report are consistent with previous years, in line with requirements from DFSS funders.</a:t>
            </a:r>
          </a:p>
          <a:p>
            <a:pPr lvl="1"/>
            <a:r>
              <a:rPr lang="en-US">
                <a:latin typeface="Calibri"/>
                <a:cs typeface="Calibri"/>
              </a:rPr>
              <a:t>For programs previously funded by DFSS as "Emergency Shelters": For 2022, "Emergency Shelter" and "Interim Shelter" program models have been consolidated into one "Shelter" program model. Programs previously funded as “Emergency Shelters” will be required to report on additional metrics in 2022, including client departures.</a:t>
            </a:r>
          </a:p>
          <a:p>
            <a:r>
              <a:rPr lang="en-US"/>
              <a:t>Metrics on the </a:t>
            </a:r>
            <a:r>
              <a:rPr lang="en-US" b="1"/>
              <a:t>Performance Outcomes </a:t>
            </a:r>
            <a:r>
              <a:rPr lang="en-US"/>
              <a:t>report have been slightly updated for several program models, based on feedback from the latest RFPs.</a:t>
            </a:r>
          </a:p>
          <a:p>
            <a:endParaRPr lang="en-US"/>
          </a:p>
        </p:txBody>
      </p:sp>
      <p:sp>
        <p:nvSpPr>
          <p:cNvPr id="4" name="Slide Number Placeholder 3">
            <a:extLst>
              <a:ext uri="{FF2B5EF4-FFF2-40B4-BE49-F238E27FC236}">
                <a16:creationId xmlns:a16="http://schemas.microsoft.com/office/drawing/2014/main" id="{93C4B3A1-4285-4BBE-86CC-A62A87ACD845}"/>
              </a:ext>
            </a:extLst>
          </p:cNvPr>
          <p:cNvSpPr>
            <a:spLocks noGrp="1"/>
          </p:cNvSpPr>
          <p:nvPr>
            <p:ph type="sldNum" sz="quarter" idx="12"/>
          </p:nvPr>
        </p:nvSpPr>
        <p:spPr/>
        <p:txBody>
          <a:bodyPr/>
          <a:lstStyle/>
          <a:p>
            <a:fld id="{3FCCF984-64AA-42B4-8D2F-66BCDE3A50F4}" type="slidenum">
              <a:rPr lang="en-US" smtClean="0"/>
              <a:t>8</a:t>
            </a:fld>
            <a:endParaRPr lang="en-US"/>
          </a:p>
        </p:txBody>
      </p:sp>
    </p:spTree>
    <p:extLst>
      <p:ext uri="{BB962C8B-B14F-4D97-AF65-F5344CB8AC3E}">
        <p14:creationId xmlns:p14="http://schemas.microsoft.com/office/powerpoint/2010/main" val="19536948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137FE-FCF8-470B-8FDD-03B4A010AA3A}"/>
              </a:ext>
            </a:extLst>
          </p:cNvPr>
          <p:cNvSpPr>
            <a:spLocks noGrp="1"/>
          </p:cNvSpPr>
          <p:nvPr>
            <p:ph type="title"/>
          </p:nvPr>
        </p:nvSpPr>
        <p:spPr/>
        <p:txBody>
          <a:bodyPr/>
          <a:lstStyle/>
          <a:p>
            <a:r>
              <a:rPr lang="en-US"/>
              <a:t>Agenda</a:t>
            </a:r>
          </a:p>
        </p:txBody>
      </p:sp>
      <p:sp>
        <p:nvSpPr>
          <p:cNvPr id="3" name="Content Placeholder 2">
            <a:extLst>
              <a:ext uri="{FF2B5EF4-FFF2-40B4-BE49-F238E27FC236}">
                <a16:creationId xmlns:a16="http://schemas.microsoft.com/office/drawing/2014/main" id="{83A8D028-0820-4655-AB81-05289E175914}"/>
              </a:ext>
            </a:extLst>
          </p:cNvPr>
          <p:cNvSpPr>
            <a:spLocks noGrp="1"/>
          </p:cNvSpPr>
          <p:nvPr>
            <p:ph idx="1"/>
          </p:nvPr>
        </p:nvSpPr>
        <p:spPr/>
        <p:txBody>
          <a:bodyPr vert="horz" lIns="91440" tIns="45720" rIns="91440" bIns="45720" rtlCol="0" anchor="t">
            <a:normAutofit/>
          </a:bodyPr>
          <a:lstStyle/>
          <a:p>
            <a:r>
              <a:rPr lang="en-US" b="1">
                <a:latin typeface="Calibri"/>
                <a:cs typeface="Calibri"/>
              </a:rPr>
              <a:t>Introduction to DFSS Quarterly Reporting requirements</a:t>
            </a:r>
          </a:p>
          <a:p>
            <a:pPr lvl="1"/>
            <a:r>
              <a:rPr lang="en-US">
                <a:latin typeface="Calibri"/>
                <a:cs typeface="Calibri"/>
              </a:rPr>
              <a:t>Requirements</a:t>
            </a:r>
          </a:p>
          <a:p>
            <a:pPr lvl="1"/>
            <a:r>
              <a:rPr lang="en-US">
                <a:latin typeface="Calibri"/>
                <a:cs typeface="Calibri"/>
              </a:rPr>
              <a:t>Sourcing data from HMIS</a:t>
            </a:r>
          </a:p>
          <a:p>
            <a:pPr lvl="1"/>
            <a:r>
              <a:rPr lang="en-US">
                <a:latin typeface="Calibri"/>
                <a:cs typeface="Calibri"/>
              </a:rPr>
              <a:t>Reporting schedule</a:t>
            </a:r>
          </a:p>
          <a:p>
            <a:r>
              <a:rPr lang="en-US" b="1">
                <a:latin typeface="Calibri"/>
                <a:cs typeface="Calibri"/>
              </a:rPr>
              <a:t>How to pull DFSS Quarterly Reports from ART </a:t>
            </a:r>
            <a:endParaRPr lang="en-US" b="1"/>
          </a:p>
          <a:p>
            <a:pPr lvl="1"/>
            <a:r>
              <a:rPr lang="en-US">
                <a:latin typeface="Calibri"/>
                <a:cs typeface="Calibri"/>
              </a:rPr>
              <a:t>Accessing the report</a:t>
            </a:r>
          </a:p>
          <a:p>
            <a:pPr lvl="1"/>
            <a:r>
              <a:rPr lang="en-US">
                <a:latin typeface="Calibri"/>
                <a:cs typeface="Calibri"/>
              </a:rPr>
              <a:t>Using reference tables</a:t>
            </a:r>
          </a:p>
          <a:p>
            <a:pPr lvl="1"/>
            <a:r>
              <a:rPr lang="en-US">
                <a:latin typeface="Calibri"/>
                <a:cs typeface="Calibri"/>
              </a:rPr>
              <a:t>Addressing data quality</a:t>
            </a:r>
          </a:p>
          <a:p>
            <a:pPr lvl="1"/>
            <a:r>
              <a:rPr lang="en-US">
                <a:latin typeface="Calibri"/>
                <a:cs typeface="Calibri"/>
              </a:rPr>
              <a:t>Submitting the report</a:t>
            </a:r>
          </a:p>
          <a:p>
            <a:r>
              <a:rPr lang="en-US" b="1">
                <a:latin typeface="Calibri"/>
                <a:cs typeface="Calibri"/>
              </a:rPr>
              <a:t>Update on performance metrics by program model for 2022</a:t>
            </a:r>
          </a:p>
          <a:p>
            <a:r>
              <a:rPr lang="en-US" b="1">
                <a:latin typeface="Calibri"/>
                <a:cs typeface="Calibri"/>
              </a:rPr>
              <a:t>Questions</a:t>
            </a:r>
          </a:p>
        </p:txBody>
      </p:sp>
      <p:sp>
        <p:nvSpPr>
          <p:cNvPr id="4" name="Rectangle 3">
            <a:extLst>
              <a:ext uri="{FF2B5EF4-FFF2-40B4-BE49-F238E27FC236}">
                <a16:creationId xmlns:a16="http://schemas.microsoft.com/office/drawing/2014/main" id="{CE5BB638-E1DB-4672-A08E-82DFEB8BD20C}"/>
              </a:ext>
            </a:extLst>
          </p:cNvPr>
          <p:cNvSpPr/>
          <p:nvPr/>
        </p:nvSpPr>
        <p:spPr>
          <a:xfrm>
            <a:off x="1069848" y="3446418"/>
            <a:ext cx="7063958" cy="1735183"/>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id="{8380CF6E-203F-4609-9C08-F06A229BF3EA}"/>
              </a:ext>
            </a:extLst>
          </p:cNvPr>
          <p:cNvSpPr>
            <a:spLocks noGrp="1"/>
          </p:cNvSpPr>
          <p:nvPr>
            <p:ph type="sldNum" sz="quarter" idx="12"/>
          </p:nvPr>
        </p:nvSpPr>
        <p:spPr/>
        <p:txBody>
          <a:bodyPr/>
          <a:lstStyle/>
          <a:p>
            <a:fld id="{3FCCF984-64AA-42B4-8D2F-66BCDE3A50F4}" type="slidenum">
              <a:rPr lang="en-US" smtClean="0"/>
              <a:t>9</a:t>
            </a:fld>
            <a:endParaRPr lang="en-US"/>
          </a:p>
        </p:txBody>
      </p:sp>
    </p:spTree>
    <p:extLst>
      <p:ext uri="{BB962C8B-B14F-4D97-AF65-F5344CB8AC3E}">
        <p14:creationId xmlns:p14="http://schemas.microsoft.com/office/powerpoint/2010/main" val="38991230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84ACB6"/>
      </a:dk2>
      <a:lt2>
        <a:srgbClr val="EBE9DD"/>
      </a:lt2>
      <a:accent1>
        <a:srgbClr val="6F8183"/>
      </a:accent1>
      <a:accent2>
        <a:srgbClr val="967E96"/>
      </a:accent2>
      <a:accent3>
        <a:srgbClr val="CCC893"/>
      </a:accent3>
      <a:accent4>
        <a:srgbClr val="A54D74"/>
      </a:accent4>
      <a:accent5>
        <a:srgbClr val="949C6B"/>
      </a:accent5>
      <a:accent6>
        <a:srgbClr val="766A50"/>
      </a:accent6>
      <a:hlink>
        <a:srgbClr val="CC6600"/>
      </a:hlink>
      <a:folHlink>
        <a:srgbClr val="777777"/>
      </a:folHlink>
    </a:clrScheme>
    <a:fontScheme name="Wood Typ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8E89CD47-BF55-4DDE-B823-2283AA7E769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3878B4ACFF49343A6F1F73BBD05F41C" ma:contentTypeVersion="9" ma:contentTypeDescription="Create a new document." ma:contentTypeScope="" ma:versionID="4cd437b3ccd12bece30f9f511de379d3">
  <xsd:schema xmlns:xsd="http://www.w3.org/2001/XMLSchema" xmlns:xs="http://www.w3.org/2001/XMLSchema" xmlns:p="http://schemas.microsoft.com/office/2006/metadata/properties" xmlns:ns2="2ea20653-ed69-4791-9e23-35caacc4e43b" xmlns:ns3="ae61d79c-f8e4-4bf6-b20c-15afe0565d0d" targetNamespace="http://schemas.microsoft.com/office/2006/metadata/properties" ma:root="true" ma:fieldsID="eee5d21ec40ed58fabeb87a87109d8fd" ns2:_="" ns3:_="">
    <xsd:import namespace="2ea20653-ed69-4791-9e23-35caacc4e43b"/>
    <xsd:import namespace="ae61d79c-f8e4-4bf6-b20c-15afe0565d0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ea20653-ed69-4791-9e23-35caacc4e43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e61d79c-f8e4-4bf6-b20c-15afe0565d0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CB9A1B8-BE31-4547-B08E-6141F56FDFCC}">
  <ds:schemaRefs>
    <ds:schemaRef ds:uri="http://schemas.microsoft.com/sharepoint/v3/contenttype/forms"/>
  </ds:schemaRefs>
</ds:datastoreItem>
</file>

<file path=customXml/itemProps2.xml><?xml version="1.0" encoding="utf-8"?>
<ds:datastoreItem xmlns:ds="http://schemas.openxmlformats.org/officeDocument/2006/customXml" ds:itemID="{D3A38CF8-6459-4542-BB57-0E3BB3446E62}">
  <ds:schemaRefs>
    <ds:schemaRef ds:uri="2ea20653-ed69-4791-9e23-35caacc4e43b"/>
    <ds:schemaRef ds:uri="ae61d79c-f8e4-4bf6-b20c-15afe0565d0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1E6562D7-58CF-47F3-91CB-38A544333718}">
  <ds:schemaRefs>
    <ds:schemaRef ds:uri="2ea20653-ed69-4791-9e23-35caacc4e43b"/>
    <ds:schemaRef ds:uri="ae61d79c-f8e4-4bf6-b20c-15afe0565d0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TM03090434[[fn=Wood Type]]</Template>
  <Application>Microsoft Office PowerPoint</Application>
  <PresentationFormat>Widescreen</PresentationFormat>
  <Slides>27</Slides>
  <Notes>1</Notes>
  <HiddenSlides>0</HiddenSlide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Wood Type</vt:lpstr>
      <vt:lpstr>DFSS Quarterly Reporting Training</vt:lpstr>
      <vt:lpstr>Agenda</vt:lpstr>
      <vt:lpstr>Housekeeping</vt:lpstr>
      <vt:lpstr>DFSS Quarterly Reporting Overview</vt:lpstr>
      <vt:lpstr>DFSS Quarterly Reporting Overview (cont'd)</vt:lpstr>
      <vt:lpstr>Sourcing from HMIS</vt:lpstr>
      <vt:lpstr>Reporting Schedule</vt:lpstr>
      <vt:lpstr>Quarterly Reporting Changes for 2022</vt:lpstr>
      <vt:lpstr>Agenda</vt:lpstr>
      <vt:lpstr>Accessing The Report</vt:lpstr>
      <vt:lpstr>Accessing The Report</vt:lpstr>
      <vt:lpstr>Scheduling The Report</vt:lpstr>
      <vt:lpstr>Scheduling The Report</vt:lpstr>
      <vt:lpstr>Scheduling The Report</vt:lpstr>
      <vt:lpstr>Using Reference Tables</vt:lpstr>
      <vt:lpstr>Using Reference Tables</vt:lpstr>
      <vt:lpstr>Using Reference Tables</vt:lpstr>
      <vt:lpstr>Live Example</vt:lpstr>
      <vt:lpstr>Submitting The Report</vt:lpstr>
      <vt:lpstr>Agenda</vt:lpstr>
      <vt:lpstr>Performance Metrics Updates</vt:lpstr>
      <vt:lpstr>Changing 2022 Performance Metrics</vt:lpstr>
      <vt:lpstr>No Immediate Changes to Metrics</vt:lpstr>
      <vt:lpstr>No Immediate Changes to Metrics</vt:lpstr>
      <vt:lpstr>New Program Model</vt:lpstr>
      <vt:lpstr>Key Reminders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 Schuster</dc:creator>
  <cp:revision>46</cp:revision>
  <dcterms:created xsi:type="dcterms:W3CDTF">2019-10-28T16:54:32Z</dcterms:created>
  <dcterms:modified xsi:type="dcterms:W3CDTF">2022-03-14T18:07:38Z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0x01010033878B4ACFF49343A6F1F73BBD05F41C</vt:lpwstr>
  </property>
</Properties>
</file>