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5143500" cx="9144000"/>
  <p:notesSz cx="6858000" cy="9144000"/>
  <p:embeddedFontLst>
    <p:embeddedFont>
      <p:font typeface="Raleway"/>
      <p:regular r:id="rId39"/>
      <p:bold r:id="rId40"/>
      <p:italic r:id="rId41"/>
      <p:boldItalic r:id="rId42"/>
    </p:embeddedFont>
    <p:embeddedFont>
      <p:font typeface="Raleway ExtraBold"/>
      <p:bold r:id="rId43"/>
      <p:boldItalic r:id="rId44"/>
    </p:embeddedFont>
    <p:embeddedFont>
      <p:font typeface="Raleway Medium"/>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F361BA82-64F7-4BE3-A394-6DCF390EC2A8}">
  <a:tblStyle styleId="{F361BA82-64F7-4BE3-A394-6DCF390EC2A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61C40D1B-A719-4600-BCEC-EC8A8E9B1DDB}"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Raleway-bold.fntdata"/><Relationship Id="rId20" Type="http://schemas.openxmlformats.org/officeDocument/2006/relationships/slide" Target="slides/slide15.xml"/><Relationship Id="rId42" Type="http://schemas.openxmlformats.org/officeDocument/2006/relationships/font" Target="fonts/Raleway-boldItalic.fntdata"/><Relationship Id="rId41" Type="http://schemas.openxmlformats.org/officeDocument/2006/relationships/font" Target="fonts/Raleway-italic.fntdata"/><Relationship Id="rId22" Type="http://schemas.openxmlformats.org/officeDocument/2006/relationships/slide" Target="slides/slide17.xml"/><Relationship Id="rId44" Type="http://schemas.openxmlformats.org/officeDocument/2006/relationships/font" Target="fonts/RalewayExtraBold-boldItalic.fntdata"/><Relationship Id="rId21" Type="http://schemas.openxmlformats.org/officeDocument/2006/relationships/slide" Target="slides/slide16.xml"/><Relationship Id="rId43" Type="http://schemas.openxmlformats.org/officeDocument/2006/relationships/font" Target="fonts/RalewayExtraBold-bold.fntdata"/><Relationship Id="rId24" Type="http://schemas.openxmlformats.org/officeDocument/2006/relationships/slide" Target="slides/slide19.xml"/><Relationship Id="rId46" Type="http://schemas.openxmlformats.org/officeDocument/2006/relationships/font" Target="fonts/RalewayMedium-bold.fntdata"/><Relationship Id="rId23" Type="http://schemas.openxmlformats.org/officeDocument/2006/relationships/slide" Target="slides/slide18.xml"/><Relationship Id="rId45" Type="http://schemas.openxmlformats.org/officeDocument/2006/relationships/font" Target="fonts/RalewayMedium-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8" Type="http://schemas.openxmlformats.org/officeDocument/2006/relationships/font" Target="fonts/RalewayMedium-boldItalic.fntdata"/><Relationship Id="rId25" Type="http://schemas.openxmlformats.org/officeDocument/2006/relationships/slide" Target="slides/slide20.xml"/><Relationship Id="rId47" Type="http://schemas.openxmlformats.org/officeDocument/2006/relationships/font" Target="fonts/RalewayMedium-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Raleway-regular.fntdata"/><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 name="Shape 43"/>
        <p:cNvGrpSpPr/>
        <p:nvPr/>
      </p:nvGrpSpPr>
      <p:grpSpPr>
        <a:xfrm>
          <a:off x="0" y="0"/>
          <a:ext cx="0" cy="0"/>
          <a:chOff x="0" y="0"/>
          <a:chExt cx="0" cy="0"/>
        </a:xfrm>
      </p:grpSpPr>
      <p:sp>
        <p:nvSpPr>
          <p:cNvPr id="44" name="Google Shape;4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45" name="Google Shape;4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4257a993a9_2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4257a993a9_2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4187023fc7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4187023fc7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425503e6f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425503e6f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425503e6ff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425503e6ff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425503e6ff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425503e6ff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4187023fc7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4187023fc7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425503e6f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425503e6f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4257a993a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4257a993a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4257a993a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4257a993a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4257a993a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4257a993a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 name="Shape 49"/>
        <p:cNvGrpSpPr/>
        <p:nvPr/>
      </p:nvGrpSpPr>
      <p:grpSpPr>
        <a:xfrm>
          <a:off x="0" y="0"/>
          <a:ext cx="0" cy="0"/>
          <a:chOff x="0" y="0"/>
          <a:chExt cx="0" cy="0"/>
        </a:xfrm>
      </p:grpSpPr>
      <p:sp>
        <p:nvSpPr>
          <p:cNvPr id="50" name="Google Shape;50;g2cfee9f40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 name="Google Shape;51;g2cfee9f40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4187023fc7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4187023fc7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4257a993a9_2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4257a993a9_2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4257a993a9_2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4257a993a9_2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4257a993a9_2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4257a993a9_2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4257a993a9_2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4257a993a9_2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4257a993a9_2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4257a993a9_2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4257a993a9_2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4257a993a9_2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4257a993a9_2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4257a993a9_2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4257a993a9_2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4257a993a9_2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4257a993a9_2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4257a993a9_2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g3e6bd038a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3e6bd038a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g4257a993a9_2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4257a993a9_2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4257a993a9_2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4257a993a9_2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g4257a993a9_2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4257a993a9_2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g4257a993a9_2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4257a993a9_2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g4257a993a9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4257a993a9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4187d9ea7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4187d9ea7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4187023fc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4187023fc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4257a993a9_2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4257a993a9_2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4257a993a9_2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4257a993a9_2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4257a993a9_2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4257a993a9_2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287375"/>
            <a:ext cx="8520600" cy="2052600"/>
          </a:xfrm>
          <a:prstGeom prst="rect">
            <a:avLst/>
          </a:prstGeom>
        </p:spPr>
        <p:txBody>
          <a:bodyPr anchorCtr="0" anchor="b" bIns="91425" lIns="91425" spcFirstLastPara="1" rIns="91425" wrap="square" tIns="91425"/>
          <a:lstStyle>
            <a:lvl1pPr lvl="0" algn="ctr">
              <a:spcBef>
                <a:spcPts val="0"/>
              </a:spcBef>
              <a:spcAft>
                <a:spcPts val="0"/>
              </a:spcAft>
              <a:buClr>
                <a:srgbClr val="53ADCB"/>
              </a:buClr>
              <a:buSzPts val="5200"/>
              <a:buFont typeface="Raleway"/>
              <a:buNone/>
              <a:defRPr b="1" sz="5200">
                <a:solidFill>
                  <a:srgbClr val="53ADCB"/>
                </a:solidFill>
                <a:latin typeface="Raleway"/>
                <a:ea typeface="Raleway"/>
                <a:cs typeface="Raleway"/>
                <a:sym typeface="Raleway"/>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6055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rgbClr val="807873"/>
              </a:buClr>
              <a:buSzPts val="2800"/>
              <a:buFont typeface="Raleway"/>
              <a:buNone/>
              <a:defRPr sz="2800">
                <a:solidFill>
                  <a:srgbClr val="807873"/>
                </a:solidFill>
                <a:latin typeface="Raleway"/>
                <a:ea typeface="Raleway"/>
                <a:cs typeface="Raleway"/>
                <a:sym typeface="Raleway"/>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pic>
        <p:nvPicPr>
          <p:cNvPr id="12" name="Google Shape;12;p2"/>
          <p:cNvPicPr preferRelativeResize="0"/>
          <p:nvPr/>
        </p:nvPicPr>
        <p:blipFill>
          <a:blip r:embed="rId2">
            <a:alphaModFix/>
          </a:blip>
          <a:stretch>
            <a:fillRect/>
          </a:stretch>
        </p:blipFill>
        <p:spPr>
          <a:xfrm>
            <a:off x="6797108" y="4496787"/>
            <a:ext cx="1979394" cy="5473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Clr>
                <a:srgbClr val="53ADCB"/>
              </a:buClr>
              <a:buSzPts val="3600"/>
              <a:buNone/>
              <a:defRPr b="1" sz="3600">
                <a:solidFill>
                  <a:srgbClr val="53ADCB"/>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311708" y="4573667"/>
            <a:ext cx="548700" cy="393600"/>
          </a:xfrm>
          <a:prstGeom prst="rect">
            <a:avLst/>
          </a:prstGeom>
        </p:spPr>
        <p:txBody>
          <a:bodyPr anchorCtr="0" anchor="ctr" bIns="91425" lIns="91425" spcFirstLastPara="1" rIns="91425" wrap="square" tIns="91425">
            <a:noAutofit/>
          </a:bodyPr>
          <a:lstStyle>
            <a:lvl1pPr lvl="0" rtl="0" algn="l">
              <a:buNone/>
              <a:defRPr/>
            </a:lvl1pPr>
            <a:lvl2pPr lvl="1" rtl="0" algn="l">
              <a:buNone/>
              <a:defRPr/>
            </a:lvl2pPr>
            <a:lvl3pPr lvl="2" rtl="0" algn="l">
              <a:buNone/>
              <a:defRPr/>
            </a:lvl3pPr>
            <a:lvl4pPr lvl="3" rtl="0" algn="l">
              <a:buNone/>
              <a:defRPr/>
            </a:lvl4pPr>
            <a:lvl5pPr lvl="4" rtl="0" algn="l">
              <a:buNone/>
              <a:defRPr/>
            </a:lvl5pPr>
            <a:lvl6pPr lvl="5" rtl="0" algn="l">
              <a:buNone/>
              <a:defRPr/>
            </a:lvl6pPr>
            <a:lvl7pPr lvl="6" rtl="0" algn="l">
              <a:buNone/>
              <a:defRPr/>
            </a:lvl7pPr>
            <a:lvl8pPr lvl="7" rtl="0" algn="l">
              <a:buNone/>
              <a:defRPr/>
            </a:lvl8pPr>
            <a:lvl9pPr lvl="8" rtl="0" algn="l">
              <a:buNone/>
              <a:defRPr/>
            </a:lvl9pPr>
          </a:lstStyle>
          <a:p>
            <a:pPr indent="0" lvl="0" marL="0" rtl="0" algn="l">
              <a:spcBef>
                <a:spcPts val="0"/>
              </a:spcBef>
              <a:spcAft>
                <a:spcPts val="0"/>
              </a:spcAft>
              <a:buNone/>
            </a:pPr>
            <a:fld id="{00000000-1234-1234-1234-123412341234}" type="slidenum">
              <a:rPr lang="en"/>
              <a:t>‹#›</a:t>
            </a:fld>
            <a:endParaRPr/>
          </a:p>
        </p:txBody>
      </p:sp>
      <p:pic>
        <p:nvPicPr>
          <p:cNvPr id="16" name="Google Shape;16;p3"/>
          <p:cNvPicPr preferRelativeResize="0"/>
          <p:nvPr/>
        </p:nvPicPr>
        <p:blipFill>
          <a:blip r:embed="rId2">
            <a:alphaModFix/>
          </a:blip>
          <a:stretch>
            <a:fillRect/>
          </a:stretch>
        </p:blipFill>
        <p:spPr>
          <a:xfrm>
            <a:off x="6797108" y="4496787"/>
            <a:ext cx="1979394" cy="5473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164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 name="Google Shape;19;p4"/>
          <p:cNvSpPr txBox="1"/>
          <p:nvPr>
            <p:ph idx="1" type="body"/>
          </p:nvPr>
        </p:nvSpPr>
        <p:spPr>
          <a:xfrm>
            <a:off x="311700" y="1000075"/>
            <a:ext cx="8520600" cy="34164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Font typeface="Raleway Medium"/>
              <a:buChar char="●"/>
              <a:defRPr>
                <a:latin typeface="Raleway Medium"/>
                <a:ea typeface="Raleway Medium"/>
                <a:cs typeface="Raleway Medium"/>
                <a:sym typeface="Raleway Medium"/>
              </a:defRPr>
            </a:lvl1pPr>
            <a:lvl2pPr indent="-317500" lvl="1" marL="914400">
              <a:spcBef>
                <a:spcPts val="1600"/>
              </a:spcBef>
              <a:spcAft>
                <a:spcPts val="0"/>
              </a:spcAft>
              <a:buSzPts val="1400"/>
              <a:buFont typeface="Cambria"/>
              <a:buChar char="○"/>
              <a:defRPr>
                <a:latin typeface="Cambria"/>
                <a:ea typeface="Cambria"/>
                <a:cs typeface="Cambria"/>
                <a:sym typeface="Cambria"/>
              </a:defRPr>
            </a:lvl2pPr>
            <a:lvl3pPr indent="-317500" lvl="2" marL="1371600">
              <a:spcBef>
                <a:spcPts val="1600"/>
              </a:spcBef>
              <a:spcAft>
                <a:spcPts val="0"/>
              </a:spcAft>
              <a:buSzPts val="1400"/>
              <a:buFont typeface="Cambria"/>
              <a:buChar char="―"/>
              <a:defRPr>
                <a:latin typeface="Cambria"/>
                <a:ea typeface="Cambria"/>
                <a:cs typeface="Cambria"/>
                <a:sym typeface="Cambria"/>
              </a:defRPr>
            </a:lvl3pPr>
            <a:lvl4pPr indent="-317500" lvl="3" marL="1828800">
              <a:spcBef>
                <a:spcPts val="1600"/>
              </a:spcBef>
              <a:spcAft>
                <a:spcPts val="0"/>
              </a:spcAft>
              <a:buSzPts val="1400"/>
              <a:buFont typeface="Cambria"/>
              <a:buChar char="＝"/>
              <a:defRPr>
                <a:latin typeface="Cambria"/>
                <a:ea typeface="Cambria"/>
                <a:cs typeface="Cambria"/>
                <a:sym typeface="Cambria"/>
              </a:defRPr>
            </a:lvl4pPr>
            <a:lvl5pPr indent="-317500" lvl="4" marL="2286000">
              <a:spcBef>
                <a:spcPts val="1600"/>
              </a:spcBef>
              <a:spcAft>
                <a:spcPts val="0"/>
              </a:spcAft>
              <a:buSzPts val="1400"/>
              <a:buFont typeface="Cambria"/>
              <a:buChar char="○"/>
              <a:defRPr>
                <a:latin typeface="Cambria"/>
                <a:ea typeface="Cambria"/>
                <a:cs typeface="Cambria"/>
                <a:sym typeface="Cambria"/>
              </a:defRPr>
            </a:lvl5pPr>
            <a:lvl6pPr indent="-317500" lvl="5" marL="2743200">
              <a:spcBef>
                <a:spcPts val="1600"/>
              </a:spcBef>
              <a:spcAft>
                <a:spcPts val="0"/>
              </a:spcAft>
              <a:buSzPts val="1400"/>
              <a:buFont typeface="Cambria"/>
              <a:buChar char="■"/>
              <a:defRPr>
                <a:latin typeface="Cambria"/>
                <a:ea typeface="Cambria"/>
                <a:cs typeface="Cambria"/>
                <a:sym typeface="Cambria"/>
              </a:defRPr>
            </a:lvl6pPr>
            <a:lvl7pPr indent="-317500" lvl="6" marL="3200400">
              <a:spcBef>
                <a:spcPts val="1600"/>
              </a:spcBef>
              <a:spcAft>
                <a:spcPts val="0"/>
              </a:spcAft>
              <a:buSzPts val="1400"/>
              <a:buFont typeface="Cambria"/>
              <a:buChar char="●"/>
              <a:defRPr>
                <a:latin typeface="Cambria"/>
                <a:ea typeface="Cambria"/>
                <a:cs typeface="Cambria"/>
                <a:sym typeface="Cambria"/>
              </a:defRPr>
            </a:lvl7pPr>
            <a:lvl8pPr indent="-317500" lvl="7" marL="3657600">
              <a:spcBef>
                <a:spcPts val="1600"/>
              </a:spcBef>
              <a:spcAft>
                <a:spcPts val="0"/>
              </a:spcAft>
              <a:buSzPts val="1400"/>
              <a:buFont typeface="Cambria"/>
              <a:buChar char="○"/>
              <a:defRPr>
                <a:latin typeface="Cambria"/>
                <a:ea typeface="Cambria"/>
                <a:cs typeface="Cambria"/>
                <a:sym typeface="Cambria"/>
              </a:defRPr>
            </a:lvl8pPr>
            <a:lvl9pPr indent="-317500" lvl="8" marL="4114800">
              <a:spcBef>
                <a:spcPts val="1600"/>
              </a:spcBef>
              <a:spcAft>
                <a:spcPts val="1600"/>
              </a:spcAft>
              <a:buSzPts val="1400"/>
              <a:buFont typeface="Cambria"/>
              <a:buChar char="■"/>
              <a:defRPr>
                <a:latin typeface="Cambria"/>
                <a:ea typeface="Cambria"/>
                <a:cs typeface="Cambria"/>
                <a:sym typeface="Cambria"/>
              </a:defRPr>
            </a:lvl9pPr>
          </a:lstStyle>
          <a:p/>
        </p:txBody>
      </p:sp>
      <p:sp>
        <p:nvSpPr>
          <p:cNvPr id="20" name="Google Shape;20;p4"/>
          <p:cNvSpPr txBox="1"/>
          <p:nvPr>
            <p:ph idx="12" type="sldNum"/>
          </p:nvPr>
        </p:nvSpPr>
        <p:spPr>
          <a:xfrm>
            <a:off x="311708" y="4573667"/>
            <a:ext cx="548700" cy="393600"/>
          </a:xfrm>
          <a:prstGeom prst="rect">
            <a:avLst/>
          </a:prstGeom>
        </p:spPr>
        <p:txBody>
          <a:bodyPr anchorCtr="0" anchor="ctr" bIns="91425" lIns="91425" spcFirstLastPara="1" rIns="91425" wrap="square" tIns="91425">
            <a:noAutofit/>
          </a:bodyPr>
          <a:lstStyle>
            <a:lvl1pPr lvl="0" rtl="0" algn="l">
              <a:buNone/>
              <a:defRPr/>
            </a:lvl1pPr>
            <a:lvl2pPr lvl="1" rtl="0" algn="l">
              <a:buNone/>
              <a:defRPr/>
            </a:lvl2pPr>
            <a:lvl3pPr lvl="2" rtl="0" algn="l">
              <a:buNone/>
              <a:defRPr/>
            </a:lvl3pPr>
            <a:lvl4pPr lvl="3" rtl="0" algn="l">
              <a:buNone/>
              <a:defRPr/>
            </a:lvl4pPr>
            <a:lvl5pPr lvl="4" rtl="0" algn="l">
              <a:buNone/>
              <a:defRPr/>
            </a:lvl5pPr>
            <a:lvl6pPr lvl="5" rtl="0" algn="l">
              <a:buNone/>
              <a:defRPr/>
            </a:lvl6pPr>
            <a:lvl7pPr lvl="6" rtl="0" algn="l">
              <a:buNone/>
              <a:defRPr/>
            </a:lvl7pPr>
            <a:lvl8pPr lvl="7" rtl="0" algn="l">
              <a:buNone/>
              <a:defRPr/>
            </a:lvl8pPr>
            <a:lvl9pPr lvl="8" rtl="0" algn="l">
              <a:buNone/>
              <a:defRPr/>
            </a:lvl9pPr>
          </a:lstStyle>
          <a:p>
            <a:pPr indent="0" lvl="0" marL="0" rtl="0" algn="l">
              <a:spcBef>
                <a:spcPts val="0"/>
              </a:spcBef>
              <a:spcAft>
                <a:spcPts val="0"/>
              </a:spcAft>
              <a:buNone/>
            </a:pPr>
            <a:fld id="{00000000-1234-1234-1234-123412341234}" type="slidenum">
              <a:rPr lang="en"/>
              <a:t>‹#›</a:t>
            </a:fld>
            <a:endParaRPr/>
          </a:p>
        </p:txBody>
      </p:sp>
      <p:pic>
        <p:nvPicPr>
          <p:cNvPr id="21" name="Google Shape;21;p4"/>
          <p:cNvPicPr preferRelativeResize="0"/>
          <p:nvPr/>
        </p:nvPicPr>
        <p:blipFill>
          <a:blip r:embed="rId2">
            <a:alphaModFix/>
          </a:blip>
          <a:stretch>
            <a:fillRect/>
          </a:stretch>
        </p:blipFill>
        <p:spPr>
          <a:xfrm>
            <a:off x="6797108" y="4496787"/>
            <a:ext cx="1979394" cy="5473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5"/>
          <p:cNvSpPr txBox="1"/>
          <p:nvPr>
            <p:ph idx="12" type="sldNum"/>
          </p:nvPr>
        </p:nvSpPr>
        <p:spPr>
          <a:xfrm>
            <a:off x="311708" y="455856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25" name="Shape 25"/>
        <p:cNvGrpSpPr/>
        <p:nvPr/>
      </p:nvGrpSpPr>
      <p:grpSpPr>
        <a:xfrm>
          <a:off x="0" y="0"/>
          <a:ext cx="0" cy="0"/>
          <a:chOff x="0" y="0"/>
          <a:chExt cx="0" cy="0"/>
        </a:xfrm>
      </p:grpSpPr>
      <p:sp>
        <p:nvSpPr>
          <p:cNvPr id="26" name="Google Shape;26;p6"/>
          <p:cNvSpPr txBox="1"/>
          <p:nvPr>
            <p:ph type="title"/>
          </p:nvPr>
        </p:nvSpPr>
        <p:spPr>
          <a:xfrm>
            <a:off x="580950" y="459250"/>
            <a:ext cx="7982100" cy="4090800"/>
          </a:xfrm>
          <a:prstGeom prst="rect">
            <a:avLst/>
          </a:prstGeom>
        </p:spPr>
        <p:txBody>
          <a:bodyPr anchorCtr="0" anchor="ctr" bIns="91425" lIns="91425" spcFirstLastPara="1" rIns="91425" wrap="square" tIns="91425"/>
          <a:lstStyle>
            <a:lvl1pPr lvl="0">
              <a:spcBef>
                <a:spcPts val="0"/>
              </a:spcBef>
              <a:spcAft>
                <a:spcPts val="0"/>
              </a:spcAft>
              <a:buClr>
                <a:srgbClr val="53ADCB"/>
              </a:buClr>
              <a:buSzPts val="4800"/>
              <a:buFont typeface="Raleway ExtraBold"/>
              <a:buNone/>
              <a:defRPr sz="4800">
                <a:solidFill>
                  <a:srgbClr val="53ADCB"/>
                </a:solidFill>
                <a:latin typeface="Raleway ExtraBold"/>
                <a:ea typeface="Raleway ExtraBold"/>
                <a:cs typeface="Raleway ExtraBold"/>
                <a:sym typeface="Raleway ExtraBold"/>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27" name="Shape 27"/>
        <p:cNvGrpSpPr/>
        <p:nvPr/>
      </p:nvGrpSpPr>
      <p:grpSpPr>
        <a:xfrm>
          <a:off x="0" y="0"/>
          <a:ext cx="0" cy="0"/>
          <a:chOff x="0" y="0"/>
          <a:chExt cx="0" cy="0"/>
        </a:xfrm>
      </p:grpSpPr>
      <p:sp>
        <p:nvSpPr>
          <p:cNvPr id="28" name="Google Shape;28;p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indent="0" lvl="0" marL="0" marR="0" rtl="0" algn="ctr">
              <a:lnSpc>
                <a:spcPct val="100000"/>
              </a:lnSpc>
              <a:spcBef>
                <a:spcPts val="0"/>
              </a:spcBef>
              <a:spcAft>
                <a:spcPts val="0"/>
              </a:spcAft>
              <a:buClr>
                <a:srgbClr val="53ADCB"/>
              </a:buClr>
              <a:buSzPts val="3600"/>
              <a:buNone/>
              <a:defRPr b="1" sz="3600">
                <a:solidFill>
                  <a:srgbClr val="53ADCB"/>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0" name="Google Shape;30;p7"/>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indent="0" lvl="0" marL="0" marR="0" rtl="0" algn="ctr">
              <a:lnSpc>
                <a:spcPct val="100000"/>
              </a:lnSpc>
              <a:spcBef>
                <a:spcPts val="0"/>
              </a:spcBef>
              <a:spcAft>
                <a:spcPts val="0"/>
              </a:spcAft>
              <a:buClr>
                <a:schemeClr val="dk1"/>
              </a:buClr>
              <a:buSzPts val="1800"/>
              <a:buFont typeface="Arial"/>
              <a:buNone/>
              <a:defRPr>
                <a:solidFill>
                  <a:srgbClr val="807873"/>
                </a:solidFill>
                <a:latin typeface="Raleway"/>
                <a:ea typeface="Raleway"/>
                <a:cs typeface="Raleway"/>
                <a:sym typeface="Raleway"/>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1" name="Google Shape;31;p7"/>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SzPts val="1800"/>
              <a:buFont typeface="Raleway Medium"/>
              <a:buChar char="●"/>
              <a:defRPr>
                <a:latin typeface="Raleway Medium"/>
                <a:ea typeface="Raleway Medium"/>
                <a:cs typeface="Raleway Medium"/>
                <a:sym typeface="Raleway Medium"/>
              </a:defRPr>
            </a:lvl1pPr>
            <a:lvl2pPr indent="-317500" lvl="1" marL="914400" rtl="0">
              <a:spcBef>
                <a:spcPts val="1600"/>
              </a:spcBef>
              <a:spcAft>
                <a:spcPts val="0"/>
              </a:spcAft>
              <a:buSzPts val="1400"/>
              <a:buFont typeface="Cambria"/>
              <a:buChar char="○"/>
              <a:defRPr>
                <a:latin typeface="Cambria"/>
                <a:ea typeface="Cambria"/>
                <a:cs typeface="Cambria"/>
                <a:sym typeface="Cambria"/>
              </a:defRPr>
            </a:lvl2pPr>
            <a:lvl3pPr indent="-317500" lvl="2" marL="1371600" rtl="0">
              <a:spcBef>
                <a:spcPts val="1600"/>
              </a:spcBef>
              <a:spcAft>
                <a:spcPts val="0"/>
              </a:spcAft>
              <a:buSzPts val="1400"/>
              <a:buFont typeface="Cambria"/>
              <a:buChar char="―"/>
              <a:defRPr>
                <a:latin typeface="Cambria"/>
                <a:ea typeface="Cambria"/>
                <a:cs typeface="Cambria"/>
                <a:sym typeface="Cambria"/>
              </a:defRPr>
            </a:lvl3pPr>
            <a:lvl4pPr indent="-317500" lvl="3" marL="1828800" rtl="0">
              <a:spcBef>
                <a:spcPts val="1600"/>
              </a:spcBef>
              <a:spcAft>
                <a:spcPts val="0"/>
              </a:spcAft>
              <a:buSzPts val="1400"/>
              <a:buFont typeface="Cambria"/>
              <a:buChar char="＝"/>
              <a:defRPr>
                <a:latin typeface="Cambria"/>
                <a:ea typeface="Cambria"/>
                <a:cs typeface="Cambria"/>
                <a:sym typeface="Cambria"/>
              </a:defRPr>
            </a:lvl4pPr>
            <a:lvl5pPr indent="-317500" lvl="4" marL="2286000" rtl="0">
              <a:spcBef>
                <a:spcPts val="1600"/>
              </a:spcBef>
              <a:spcAft>
                <a:spcPts val="0"/>
              </a:spcAft>
              <a:buSzPts val="1400"/>
              <a:buFont typeface="Cambria"/>
              <a:buChar char="○"/>
              <a:defRPr>
                <a:latin typeface="Cambria"/>
                <a:ea typeface="Cambria"/>
                <a:cs typeface="Cambria"/>
                <a:sym typeface="Cambria"/>
              </a:defRPr>
            </a:lvl5pPr>
            <a:lvl6pPr indent="-317500" lvl="5" marL="2743200" rtl="0">
              <a:spcBef>
                <a:spcPts val="1600"/>
              </a:spcBef>
              <a:spcAft>
                <a:spcPts val="0"/>
              </a:spcAft>
              <a:buSzPts val="1400"/>
              <a:buFont typeface="Cambria"/>
              <a:buChar char="■"/>
              <a:defRPr>
                <a:latin typeface="Cambria"/>
                <a:ea typeface="Cambria"/>
                <a:cs typeface="Cambria"/>
                <a:sym typeface="Cambria"/>
              </a:defRPr>
            </a:lvl6pPr>
            <a:lvl7pPr indent="-317500" lvl="6" marL="3200400" rtl="0">
              <a:spcBef>
                <a:spcPts val="1600"/>
              </a:spcBef>
              <a:spcAft>
                <a:spcPts val="0"/>
              </a:spcAft>
              <a:buSzPts val="1400"/>
              <a:buFont typeface="Cambria"/>
              <a:buChar char="●"/>
              <a:defRPr>
                <a:latin typeface="Cambria"/>
                <a:ea typeface="Cambria"/>
                <a:cs typeface="Cambria"/>
                <a:sym typeface="Cambria"/>
              </a:defRPr>
            </a:lvl7pPr>
            <a:lvl8pPr indent="-317500" lvl="7" marL="3657600" rtl="0">
              <a:spcBef>
                <a:spcPts val="1600"/>
              </a:spcBef>
              <a:spcAft>
                <a:spcPts val="0"/>
              </a:spcAft>
              <a:buSzPts val="1400"/>
              <a:buFont typeface="Cambria"/>
              <a:buChar char="○"/>
              <a:defRPr>
                <a:latin typeface="Cambria"/>
                <a:ea typeface="Cambria"/>
                <a:cs typeface="Cambria"/>
                <a:sym typeface="Cambria"/>
              </a:defRPr>
            </a:lvl8pPr>
            <a:lvl9pPr indent="-317500" lvl="8" marL="4114800" rtl="0">
              <a:spcBef>
                <a:spcPts val="1600"/>
              </a:spcBef>
              <a:spcAft>
                <a:spcPts val="1600"/>
              </a:spcAft>
              <a:buSzPts val="1400"/>
              <a:buFont typeface="Cambria"/>
              <a:buChar char="■"/>
              <a:defRPr>
                <a:latin typeface="Cambria"/>
                <a:ea typeface="Cambria"/>
                <a:cs typeface="Cambria"/>
                <a:sym typeface="Cambria"/>
              </a:defRPr>
            </a:lvl9pPr>
          </a:lstStyle>
          <a:p/>
        </p:txBody>
      </p:sp>
      <p:sp>
        <p:nvSpPr>
          <p:cNvPr id="32" name="Google Shape;32;p7"/>
          <p:cNvSpPr txBox="1"/>
          <p:nvPr>
            <p:ph idx="12" type="sldNum"/>
          </p:nvPr>
        </p:nvSpPr>
        <p:spPr>
          <a:xfrm>
            <a:off x="311708" y="4573667"/>
            <a:ext cx="548700" cy="393600"/>
          </a:xfrm>
          <a:prstGeom prst="rect">
            <a:avLst/>
          </a:prstGeom>
        </p:spPr>
        <p:txBody>
          <a:bodyPr anchorCtr="0" anchor="ctr" bIns="91425" lIns="91425" spcFirstLastPara="1" rIns="91425" wrap="square" tIns="91425">
            <a:noAutofit/>
          </a:bodyPr>
          <a:lstStyle>
            <a:lvl1pPr lvl="0" rtl="0" algn="l">
              <a:buNone/>
              <a:defRPr/>
            </a:lvl1pPr>
            <a:lvl2pPr lvl="1" rtl="0" algn="l">
              <a:buNone/>
              <a:defRPr/>
            </a:lvl2pPr>
            <a:lvl3pPr lvl="2" rtl="0" algn="l">
              <a:buNone/>
              <a:defRPr/>
            </a:lvl3pPr>
            <a:lvl4pPr lvl="3" rtl="0" algn="l">
              <a:buNone/>
              <a:defRPr/>
            </a:lvl4pPr>
            <a:lvl5pPr lvl="4" rtl="0" algn="l">
              <a:buNone/>
              <a:defRPr/>
            </a:lvl5pPr>
            <a:lvl6pPr lvl="5" rtl="0" algn="l">
              <a:buNone/>
              <a:defRPr/>
            </a:lvl6pPr>
            <a:lvl7pPr lvl="6" rtl="0" algn="l">
              <a:buNone/>
              <a:defRPr/>
            </a:lvl7pPr>
            <a:lvl8pPr lvl="7" rtl="0" algn="l">
              <a:buNone/>
              <a:defRPr/>
            </a:lvl8pPr>
            <a:lvl9pPr lvl="8" rtl="0" algn="l">
              <a:buNone/>
              <a:defRPr/>
            </a:lvl9pPr>
          </a:lstStyle>
          <a:p>
            <a:pPr indent="0" lvl="0" marL="0" rtl="0" algn="l">
              <a:spcBef>
                <a:spcPts val="0"/>
              </a:spcBef>
              <a:spcAft>
                <a:spcPts val="0"/>
              </a:spcAft>
              <a:buNone/>
            </a:pPr>
            <a:fld id="{00000000-1234-1234-1234-123412341234}" type="slidenum">
              <a:rPr lang="en"/>
              <a:t>‹#›</a:t>
            </a:fld>
            <a:endParaRPr/>
          </a:p>
        </p:txBody>
      </p:sp>
      <p:pic>
        <p:nvPicPr>
          <p:cNvPr id="33" name="Google Shape;33;p7"/>
          <p:cNvPicPr preferRelativeResize="0"/>
          <p:nvPr/>
        </p:nvPicPr>
        <p:blipFill>
          <a:blip r:embed="rId2">
            <a:alphaModFix/>
          </a:blip>
          <a:stretch>
            <a:fillRect/>
          </a:stretch>
        </p:blipFill>
        <p:spPr>
          <a:xfrm>
            <a:off x="6797108" y="4496787"/>
            <a:ext cx="1979394" cy="5473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34" name="Shape 34"/>
        <p:cNvGrpSpPr/>
        <p:nvPr/>
      </p:nvGrpSpPr>
      <p:grpSpPr>
        <a:xfrm>
          <a:off x="0" y="0"/>
          <a:ext cx="0" cy="0"/>
          <a:chOff x="0" y="0"/>
          <a:chExt cx="0" cy="0"/>
        </a:xfrm>
      </p:grpSpPr>
      <p:sp>
        <p:nvSpPr>
          <p:cNvPr id="35" name="Google Shape;35;p8"/>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36" name="Google Shape;36;p8"/>
          <p:cNvSpPr txBox="1"/>
          <p:nvPr>
            <p:ph idx="12" type="sldNum"/>
          </p:nvPr>
        </p:nvSpPr>
        <p:spPr>
          <a:xfrm>
            <a:off x="525683" y="44793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37" name="Shape 37"/>
        <p:cNvGrpSpPr/>
        <p:nvPr/>
      </p:nvGrpSpPr>
      <p:grpSpPr>
        <a:xfrm>
          <a:off x="0" y="0"/>
          <a:ext cx="0" cy="0"/>
          <a:chOff x="0" y="0"/>
          <a:chExt cx="0" cy="0"/>
        </a:xfrm>
      </p:grpSpPr>
      <p:sp>
        <p:nvSpPr>
          <p:cNvPr id="38" name="Google Shape;38;p9"/>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9" name="Google Shape;39;p9"/>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0" name="Google Shape;40;p9"/>
          <p:cNvSpPr txBox="1"/>
          <p:nvPr>
            <p:ph idx="12" type="sldNum"/>
          </p:nvPr>
        </p:nvSpPr>
        <p:spPr>
          <a:xfrm>
            <a:off x="525683" y="44793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1" name="Shape 41"/>
        <p:cNvGrpSpPr/>
        <p:nvPr/>
      </p:nvGrpSpPr>
      <p:grpSpPr>
        <a:xfrm>
          <a:off x="0" y="0"/>
          <a:ext cx="0" cy="0"/>
          <a:chOff x="0" y="0"/>
          <a:chExt cx="0" cy="0"/>
        </a:xfrm>
      </p:grpSpPr>
      <p:sp>
        <p:nvSpPr>
          <p:cNvPr id="42" name="Google Shape;42;p10"/>
          <p:cNvSpPr txBox="1"/>
          <p:nvPr>
            <p:ph idx="12" type="sldNum"/>
          </p:nvPr>
        </p:nvSpPr>
        <p:spPr>
          <a:xfrm>
            <a:off x="525683" y="44793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indent="0" lvl="0" marL="0" marR="0" rtl="0" algn="ctr">
              <a:lnSpc>
                <a:spcPct val="100000"/>
              </a:lnSpc>
              <a:spcBef>
                <a:spcPts val="0"/>
              </a:spcBef>
              <a:spcAft>
                <a:spcPts val="0"/>
              </a:spcAft>
              <a:buClr>
                <a:srgbClr val="807873"/>
              </a:buClr>
              <a:buSzPts val="2800"/>
              <a:buFont typeface="Raleway"/>
              <a:buNone/>
              <a:defRPr sz="2800">
                <a:solidFill>
                  <a:srgbClr val="807873"/>
                </a:solidFill>
                <a:latin typeface="Raleway"/>
                <a:ea typeface="Raleway"/>
                <a:cs typeface="Raleway"/>
                <a:sym typeface="Ralewa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Raleway Medium"/>
              <a:buChar char="●"/>
              <a:defRPr sz="1800">
                <a:solidFill>
                  <a:schemeClr val="dk2"/>
                </a:solidFill>
                <a:latin typeface="Raleway Medium"/>
                <a:ea typeface="Raleway Medium"/>
                <a:cs typeface="Raleway Medium"/>
                <a:sym typeface="Raleway Medium"/>
              </a:defRPr>
            </a:lvl1pPr>
            <a:lvl2pPr indent="-317500" lvl="1" marL="914400">
              <a:lnSpc>
                <a:spcPct val="115000"/>
              </a:lnSpc>
              <a:spcBef>
                <a:spcPts val="1600"/>
              </a:spcBef>
              <a:spcAft>
                <a:spcPts val="0"/>
              </a:spcAft>
              <a:buClr>
                <a:schemeClr val="dk2"/>
              </a:buClr>
              <a:buSzPts val="1400"/>
              <a:buFont typeface="Cambria"/>
              <a:buChar char="○"/>
              <a:defRPr>
                <a:solidFill>
                  <a:schemeClr val="dk2"/>
                </a:solidFill>
                <a:latin typeface="Cambria"/>
                <a:ea typeface="Cambria"/>
                <a:cs typeface="Cambria"/>
                <a:sym typeface="Cambria"/>
              </a:defRPr>
            </a:lvl2pPr>
            <a:lvl3pPr indent="-317500" lvl="2" marL="1371600">
              <a:lnSpc>
                <a:spcPct val="115000"/>
              </a:lnSpc>
              <a:spcBef>
                <a:spcPts val="1600"/>
              </a:spcBef>
              <a:spcAft>
                <a:spcPts val="0"/>
              </a:spcAft>
              <a:buClr>
                <a:schemeClr val="dk2"/>
              </a:buClr>
              <a:buSzPts val="1400"/>
              <a:buFont typeface="Cambria"/>
              <a:buChar char="─"/>
              <a:defRPr>
                <a:solidFill>
                  <a:schemeClr val="dk2"/>
                </a:solidFill>
                <a:latin typeface="Cambria"/>
                <a:ea typeface="Cambria"/>
                <a:cs typeface="Cambria"/>
                <a:sym typeface="Cambria"/>
              </a:defRPr>
            </a:lvl3pPr>
            <a:lvl4pPr indent="-317500" lvl="3" marL="1828800">
              <a:lnSpc>
                <a:spcPct val="115000"/>
              </a:lnSpc>
              <a:spcBef>
                <a:spcPts val="1600"/>
              </a:spcBef>
              <a:spcAft>
                <a:spcPts val="0"/>
              </a:spcAft>
              <a:buClr>
                <a:schemeClr val="dk2"/>
              </a:buClr>
              <a:buSzPts val="1400"/>
              <a:buFont typeface="Cambria"/>
              <a:buChar char="＝"/>
              <a:defRPr>
                <a:solidFill>
                  <a:schemeClr val="dk2"/>
                </a:solidFill>
                <a:latin typeface="Cambria"/>
                <a:ea typeface="Cambria"/>
                <a:cs typeface="Cambria"/>
                <a:sym typeface="Cambria"/>
              </a:defRPr>
            </a:lvl4pPr>
            <a:lvl5pPr indent="-317500" lvl="4" marL="2286000">
              <a:lnSpc>
                <a:spcPct val="115000"/>
              </a:lnSpc>
              <a:spcBef>
                <a:spcPts val="1600"/>
              </a:spcBef>
              <a:spcAft>
                <a:spcPts val="0"/>
              </a:spcAft>
              <a:buClr>
                <a:schemeClr val="dk2"/>
              </a:buClr>
              <a:buSzPts val="1400"/>
              <a:buFont typeface="Cambria"/>
              <a:buChar char="○"/>
              <a:defRPr>
                <a:solidFill>
                  <a:schemeClr val="dk2"/>
                </a:solidFill>
                <a:latin typeface="Cambria"/>
                <a:ea typeface="Cambria"/>
                <a:cs typeface="Cambria"/>
                <a:sym typeface="Cambria"/>
              </a:defRPr>
            </a:lvl5pPr>
            <a:lvl6pPr indent="-317500" lvl="5" marL="2743200">
              <a:lnSpc>
                <a:spcPct val="115000"/>
              </a:lnSpc>
              <a:spcBef>
                <a:spcPts val="1600"/>
              </a:spcBef>
              <a:spcAft>
                <a:spcPts val="0"/>
              </a:spcAft>
              <a:buClr>
                <a:schemeClr val="dk2"/>
              </a:buClr>
              <a:buSzPts val="1400"/>
              <a:buFont typeface="Cambria"/>
              <a:buChar char="■"/>
              <a:defRPr>
                <a:solidFill>
                  <a:schemeClr val="dk2"/>
                </a:solidFill>
                <a:latin typeface="Cambria"/>
                <a:ea typeface="Cambria"/>
                <a:cs typeface="Cambria"/>
                <a:sym typeface="Cambria"/>
              </a:defRPr>
            </a:lvl6pPr>
            <a:lvl7pPr indent="-317500" lvl="6" marL="3200400">
              <a:lnSpc>
                <a:spcPct val="115000"/>
              </a:lnSpc>
              <a:spcBef>
                <a:spcPts val="1600"/>
              </a:spcBef>
              <a:spcAft>
                <a:spcPts val="0"/>
              </a:spcAft>
              <a:buClr>
                <a:schemeClr val="dk2"/>
              </a:buClr>
              <a:buSzPts val="1400"/>
              <a:buFont typeface="Cambria"/>
              <a:buChar char="●"/>
              <a:defRPr>
                <a:solidFill>
                  <a:schemeClr val="dk2"/>
                </a:solidFill>
                <a:latin typeface="Cambria"/>
                <a:ea typeface="Cambria"/>
                <a:cs typeface="Cambria"/>
                <a:sym typeface="Cambria"/>
              </a:defRPr>
            </a:lvl7pPr>
            <a:lvl8pPr indent="-317500" lvl="7" marL="3657600">
              <a:lnSpc>
                <a:spcPct val="115000"/>
              </a:lnSpc>
              <a:spcBef>
                <a:spcPts val="1600"/>
              </a:spcBef>
              <a:spcAft>
                <a:spcPts val="0"/>
              </a:spcAft>
              <a:buClr>
                <a:schemeClr val="dk2"/>
              </a:buClr>
              <a:buSzPts val="1400"/>
              <a:buFont typeface="Cambria"/>
              <a:buChar char="○"/>
              <a:defRPr>
                <a:solidFill>
                  <a:schemeClr val="dk2"/>
                </a:solidFill>
                <a:latin typeface="Cambria"/>
                <a:ea typeface="Cambria"/>
                <a:cs typeface="Cambria"/>
                <a:sym typeface="Cambria"/>
              </a:defRPr>
            </a:lvl8pPr>
            <a:lvl9pPr indent="-317500" lvl="8" marL="4114800">
              <a:lnSpc>
                <a:spcPct val="115000"/>
              </a:lnSpc>
              <a:spcBef>
                <a:spcPts val="1600"/>
              </a:spcBef>
              <a:spcAft>
                <a:spcPts val="1600"/>
              </a:spcAft>
              <a:buClr>
                <a:schemeClr val="dk2"/>
              </a:buClr>
              <a:buSzPts val="1400"/>
              <a:buFont typeface="Cambria"/>
              <a:buChar char="■"/>
              <a:defRPr>
                <a:solidFill>
                  <a:schemeClr val="dk2"/>
                </a:solidFill>
                <a:latin typeface="Cambria"/>
                <a:ea typeface="Cambria"/>
                <a:cs typeface="Cambria"/>
                <a:sym typeface="Cambria"/>
              </a:defRPr>
            </a:lvl9pPr>
          </a:lstStyle>
          <a:p/>
        </p:txBody>
      </p:sp>
      <p:sp>
        <p:nvSpPr>
          <p:cNvPr id="8" name="Google Shape;8;p1"/>
          <p:cNvSpPr txBox="1"/>
          <p:nvPr>
            <p:ph idx="12" type="sldNum"/>
          </p:nvPr>
        </p:nvSpPr>
        <p:spPr>
          <a:xfrm>
            <a:off x="525683" y="4479317"/>
            <a:ext cx="548700" cy="393600"/>
          </a:xfrm>
          <a:prstGeom prst="rect">
            <a:avLst/>
          </a:prstGeom>
          <a:noFill/>
          <a:ln>
            <a:noFill/>
          </a:ln>
        </p:spPr>
        <p:txBody>
          <a:bodyPr anchorCtr="0" anchor="ctr" bIns="91425" lIns="91425" spcFirstLastPara="1" rIns="91425" wrap="square" tIns="91425">
            <a:noAutofit/>
          </a:bodyPr>
          <a:lstStyle>
            <a:lvl1pPr lvl="0">
              <a:buNone/>
              <a:defRPr sz="1000">
                <a:solidFill>
                  <a:schemeClr val="dk2"/>
                </a:solidFill>
              </a:defRPr>
            </a:lvl1pPr>
            <a:lvl2pPr lvl="1">
              <a:buNone/>
              <a:defRPr sz="1000">
                <a:solidFill>
                  <a:schemeClr val="dk2"/>
                </a:solidFill>
              </a:defRPr>
            </a:lvl2pPr>
            <a:lvl3pPr lvl="2">
              <a:buNone/>
              <a:defRPr sz="1000">
                <a:solidFill>
                  <a:schemeClr val="dk2"/>
                </a:solidFill>
              </a:defRPr>
            </a:lvl3pPr>
            <a:lvl4pPr lvl="3">
              <a:buNone/>
              <a:defRPr sz="1000">
                <a:solidFill>
                  <a:schemeClr val="dk2"/>
                </a:solidFill>
              </a:defRPr>
            </a:lvl4pPr>
            <a:lvl5pPr lvl="4">
              <a:buNone/>
              <a:defRPr sz="1000">
                <a:solidFill>
                  <a:schemeClr val="dk2"/>
                </a:solidFill>
              </a:defRPr>
            </a:lvl5pPr>
            <a:lvl6pPr lvl="5">
              <a:buNone/>
              <a:defRPr sz="1000">
                <a:solidFill>
                  <a:schemeClr val="dk2"/>
                </a:solidFill>
              </a:defRPr>
            </a:lvl6pPr>
            <a:lvl7pPr lvl="6">
              <a:buNone/>
              <a:defRPr sz="1000">
                <a:solidFill>
                  <a:schemeClr val="dk2"/>
                </a:solidFill>
              </a:defRPr>
            </a:lvl7pPr>
            <a:lvl8pPr lvl="7">
              <a:buNone/>
              <a:defRPr sz="1000">
                <a:solidFill>
                  <a:schemeClr val="dk2"/>
                </a:solidFill>
              </a:defRPr>
            </a:lvl8pPr>
            <a:lvl9pPr lvl="8">
              <a:buNone/>
              <a:defRPr sz="1000">
                <a:solidFill>
                  <a:schemeClr val="dk2"/>
                </a:solidFill>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8.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s://hmis.allchicago.org/hc/en-us/articles/360013427331-Processing-Your-Payment-for-Trainin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hmis.allchicago.org/hc/en-us/articles/360015346272-Tour-the-HMIS-Online-Learning-Portal"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hyperlink" Target="https://hmis.allchicago.org/hc/en-us/articles/360015454511-Referral-Need-Status-Glossary" TargetMode="External"/><Relationship Id="rId5" Type="http://schemas.openxmlformats.org/officeDocument/2006/relationships/hyperlink" Target="https://hmis.allchicago.org/hc/en-us/articles/360015454511-Referral-Need-Status-Glossary"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 name="Shape 46"/>
        <p:cNvGrpSpPr/>
        <p:nvPr/>
      </p:nvGrpSpPr>
      <p:grpSpPr>
        <a:xfrm>
          <a:off x="0" y="0"/>
          <a:ext cx="0" cy="0"/>
          <a:chOff x="0" y="0"/>
          <a:chExt cx="0" cy="0"/>
        </a:xfrm>
      </p:grpSpPr>
      <p:sp>
        <p:nvSpPr>
          <p:cNvPr id="47" name="Google Shape;47;p11"/>
          <p:cNvSpPr txBox="1"/>
          <p:nvPr>
            <p:ph type="ctrTitle"/>
          </p:nvPr>
        </p:nvSpPr>
        <p:spPr>
          <a:xfrm>
            <a:off x="311708" y="2873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ATA Meeting</a:t>
            </a:r>
            <a:endParaRPr/>
          </a:p>
        </p:txBody>
      </p:sp>
      <p:sp>
        <p:nvSpPr>
          <p:cNvPr id="48" name="Google Shape;48;p11"/>
          <p:cNvSpPr txBox="1"/>
          <p:nvPr>
            <p:ph idx="1" type="subTitle"/>
          </p:nvPr>
        </p:nvSpPr>
        <p:spPr>
          <a:xfrm>
            <a:off x="311700" y="26055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September 12th, 2018</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Skilled Assessors</a:t>
            </a:r>
            <a:endParaRPr/>
          </a:p>
        </p:txBody>
      </p:sp>
      <p:sp>
        <p:nvSpPr>
          <p:cNvPr id="105" name="Google Shape;105;p20"/>
          <p:cNvSpPr txBox="1"/>
          <p:nvPr>
            <p:ph idx="1" type="body"/>
          </p:nvPr>
        </p:nvSpPr>
        <p:spPr>
          <a:xfrm>
            <a:off x="311700" y="1000075"/>
            <a:ext cx="8520600" cy="34446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Raleway Medium"/>
              <a:buChar char="●"/>
            </a:pPr>
            <a:r>
              <a:rPr lang="en"/>
              <a:t>Refinement lab wanted to address problems of incomplete/erroneous assessments</a:t>
            </a:r>
            <a:endParaRPr/>
          </a:p>
          <a:p>
            <a:pPr indent="-342900" lvl="0" marL="457200" marR="0" rtl="0" algn="l">
              <a:lnSpc>
                <a:spcPct val="115000"/>
              </a:lnSpc>
              <a:spcBef>
                <a:spcPts val="0"/>
              </a:spcBef>
              <a:spcAft>
                <a:spcPts val="0"/>
              </a:spcAft>
              <a:buClr>
                <a:schemeClr val="dk2"/>
              </a:buClr>
              <a:buSzPts val="1800"/>
              <a:buFont typeface="Raleway Medium"/>
              <a:buChar char="●"/>
            </a:pPr>
            <a:r>
              <a:rPr lang="en"/>
              <a:t>A proposed </a:t>
            </a:r>
            <a:r>
              <a:rPr lang="en"/>
              <a:t>solution</a:t>
            </a:r>
            <a:r>
              <a:rPr lang="en"/>
              <a:t> from the refinement lab report: </a:t>
            </a:r>
            <a:endParaRPr/>
          </a:p>
          <a:p>
            <a:pPr indent="0" lvl="0" marL="914400" marR="0" rtl="0" algn="l">
              <a:lnSpc>
                <a:spcPct val="115000"/>
              </a:lnSpc>
              <a:spcBef>
                <a:spcPts val="1600"/>
              </a:spcBef>
              <a:spcAft>
                <a:spcPts val="0"/>
              </a:spcAft>
              <a:buNone/>
            </a:pPr>
            <a:r>
              <a:rPr b="1" lang="en">
                <a:latin typeface="Raleway"/>
                <a:ea typeface="Raleway"/>
                <a:cs typeface="Raleway"/>
                <a:sym typeface="Raleway"/>
              </a:rPr>
              <a:t>“</a:t>
            </a:r>
            <a:r>
              <a:rPr b="1" lang="en">
                <a:latin typeface="Raleway"/>
                <a:ea typeface="Raleway"/>
                <a:cs typeface="Raleway"/>
                <a:sym typeface="Raleway"/>
              </a:rPr>
              <a:t>Reduce the number of Skilled Assessors to a number that provides for reasonable system coverage while still being manageable to achieve quality in the CES”</a:t>
            </a:r>
            <a:endParaRPr b="1">
              <a:latin typeface="Raleway"/>
              <a:ea typeface="Raleway"/>
              <a:cs typeface="Raleway"/>
              <a:sym typeface="Raleway"/>
            </a:endParaRPr>
          </a:p>
          <a:p>
            <a:pPr indent="-342900" lvl="0" marL="457200" marR="0" rtl="0" algn="l">
              <a:lnSpc>
                <a:spcPct val="115000"/>
              </a:lnSpc>
              <a:spcBef>
                <a:spcPts val="1600"/>
              </a:spcBef>
              <a:spcAft>
                <a:spcPts val="0"/>
              </a:spcAft>
              <a:buSzPts val="1800"/>
              <a:buChar char="●"/>
            </a:pPr>
            <a:r>
              <a:rPr lang="en"/>
              <a:t>Impacts: </a:t>
            </a:r>
            <a:endParaRPr/>
          </a:p>
          <a:p>
            <a:pPr indent="-317500" lvl="1" marL="914400" marR="0" rtl="0" algn="l">
              <a:lnSpc>
                <a:spcPct val="115000"/>
              </a:lnSpc>
              <a:spcBef>
                <a:spcPts val="0"/>
              </a:spcBef>
              <a:spcAft>
                <a:spcPts val="0"/>
              </a:spcAft>
              <a:buSzPts val="1400"/>
              <a:buChar char="○"/>
            </a:pPr>
            <a:r>
              <a:rPr lang="en"/>
              <a:t>Emergency </a:t>
            </a:r>
            <a:r>
              <a:rPr lang="en"/>
              <a:t>Shelters</a:t>
            </a:r>
            <a:endParaRPr/>
          </a:p>
          <a:p>
            <a:pPr indent="-317500" lvl="1" marL="914400" marR="0" rtl="0" algn="l">
              <a:lnSpc>
                <a:spcPct val="115000"/>
              </a:lnSpc>
              <a:spcBef>
                <a:spcPts val="0"/>
              </a:spcBef>
              <a:spcAft>
                <a:spcPts val="0"/>
              </a:spcAft>
              <a:buSzPts val="1400"/>
              <a:buChar char="○"/>
            </a:pPr>
            <a:r>
              <a:rPr lang="en"/>
              <a:t>Outreach Projects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311700" y="1975750"/>
            <a:ext cx="8520600" cy="88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a:t>July Quarterly Data Quality Process Results</a:t>
            </a:r>
            <a:endParaRPr sz="4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2"/>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July Data Quality</a:t>
            </a:r>
            <a:endParaRPr/>
          </a:p>
        </p:txBody>
      </p:sp>
      <p:graphicFrame>
        <p:nvGraphicFramePr>
          <p:cNvPr id="116" name="Google Shape;116;p22"/>
          <p:cNvGraphicFramePr/>
          <p:nvPr/>
        </p:nvGraphicFramePr>
        <p:xfrm>
          <a:off x="1313825" y="1881188"/>
          <a:ext cx="3000000" cy="3000000"/>
        </p:xfrm>
        <a:graphic>
          <a:graphicData uri="http://schemas.openxmlformats.org/drawingml/2006/table">
            <a:tbl>
              <a:tblPr>
                <a:noFill/>
                <a:tableStyleId>{61C40D1B-A719-4600-BCEC-EC8A8E9B1DDB}</a:tableStyleId>
              </a:tblPr>
              <a:tblGrid>
                <a:gridCol w="2143125"/>
                <a:gridCol w="1181100"/>
                <a:gridCol w="1314450"/>
                <a:gridCol w="1314450"/>
              </a:tblGrid>
              <a:tr h="409575">
                <a:tc>
                  <a:txBody>
                    <a:bodyPr>
                      <a:noAutofit/>
                    </a:bodyPr>
                    <a:lstStyle/>
                    <a:p>
                      <a:pPr indent="0" lvl="0" marL="0" rtl="0" algn="l">
                        <a:lnSpc>
                          <a:spcPct val="115000"/>
                        </a:lnSpc>
                        <a:spcBef>
                          <a:spcPts val="0"/>
                        </a:spcBef>
                        <a:spcAft>
                          <a:spcPts val="0"/>
                        </a:spcAft>
                        <a:buNone/>
                      </a:pPr>
                      <a:r>
                        <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gn="ctr">
                        <a:lnSpc>
                          <a:spcPct val="120000"/>
                        </a:lnSpc>
                        <a:spcBef>
                          <a:spcPts val="0"/>
                        </a:spcBef>
                        <a:spcAft>
                          <a:spcPts val="0"/>
                        </a:spcAft>
                        <a:buNone/>
                      </a:pPr>
                      <a:r>
                        <a:rPr b="1" lang="en" sz="1800">
                          <a:latin typeface="Raleway"/>
                          <a:ea typeface="Raleway"/>
                          <a:cs typeface="Raleway"/>
                          <a:sym typeface="Raleway"/>
                        </a:rPr>
                        <a:t>Q2 2017*</a:t>
                      </a:r>
                      <a:endParaRPr b="1" sz="1800">
                        <a:latin typeface="Raleway"/>
                        <a:ea typeface="Raleway"/>
                        <a:cs typeface="Raleway"/>
                        <a:sym typeface="Raleway"/>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gn="ctr">
                        <a:lnSpc>
                          <a:spcPct val="120000"/>
                        </a:lnSpc>
                        <a:spcBef>
                          <a:spcPts val="0"/>
                        </a:spcBef>
                        <a:spcAft>
                          <a:spcPts val="0"/>
                        </a:spcAft>
                        <a:buNone/>
                      </a:pPr>
                      <a:r>
                        <a:rPr b="1" lang="en" sz="1800">
                          <a:latin typeface="Raleway"/>
                          <a:ea typeface="Raleway"/>
                          <a:cs typeface="Raleway"/>
                          <a:sym typeface="Raleway"/>
                        </a:rPr>
                        <a:t>Q2 2018</a:t>
                      </a:r>
                      <a:endParaRPr b="1" sz="1800">
                        <a:latin typeface="Raleway"/>
                        <a:ea typeface="Raleway"/>
                        <a:cs typeface="Raleway"/>
                        <a:sym typeface="Raleway"/>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gn="ctr">
                        <a:lnSpc>
                          <a:spcPct val="120000"/>
                        </a:lnSpc>
                        <a:spcBef>
                          <a:spcPts val="0"/>
                        </a:spcBef>
                        <a:spcAft>
                          <a:spcPts val="0"/>
                        </a:spcAft>
                        <a:buNone/>
                      </a:pPr>
                      <a:r>
                        <a:rPr b="1" lang="en" sz="1800">
                          <a:latin typeface="Raleway"/>
                          <a:ea typeface="Raleway"/>
                          <a:cs typeface="Raleway"/>
                          <a:sym typeface="Raleway"/>
                        </a:rPr>
                        <a:t>Difference</a:t>
                      </a:r>
                      <a:endParaRPr b="1" sz="1800">
                        <a:latin typeface="Raleway"/>
                        <a:ea typeface="Raleway"/>
                        <a:cs typeface="Raleway"/>
                        <a:sym typeface="Raleway"/>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09575">
                <a:tc>
                  <a:txBody>
                    <a:bodyPr>
                      <a:noAutofit/>
                    </a:bodyPr>
                    <a:lstStyle/>
                    <a:p>
                      <a:pPr indent="0" lvl="0" marL="0" rtl="0" algn="ctr">
                        <a:lnSpc>
                          <a:spcPct val="120000"/>
                        </a:lnSpc>
                        <a:spcBef>
                          <a:spcPts val="0"/>
                        </a:spcBef>
                        <a:spcAft>
                          <a:spcPts val="0"/>
                        </a:spcAft>
                        <a:buNone/>
                      </a:pPr>
                      <a:r>
                        <a:rPr lang="en" sz="1200">
                          <a:latin typeface="Raleway"/>
                          <a:ea typeface="Raleway"/>
                          <a:cs typeface="Raleway"/>
                          <a:sym typeface="Raleway"/>
                        </a:rPr>
                        <a:t>Participated and Perfect</a:t>
                      </a:r>
                      <a:endParaRPr sz="1200">
                        <a:latin typeface="Raleway"/>
                        <a:ea typeface="Raleway"/>
                        <a:cs typeface="Raleway"/>
                        <a:sym typeface="Raleway"/>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6D7A8"/>
                    </a:solidFill>
                  </a:tcPr>
                </a:tc>
                <a:tc>
                  <a:txBody>
                    <a:bodyPr>
                      <a:noAutofit/>
                    </a:bodyPr>
                    <a:lstStyle/>
                    <a:p>
                      <a:pPr indent="0" lvl="0" marL="0" rtl="0" algn="ctr">
                        <a:lnSpc>
                          <a:spcPct val="120000"/>
                        </a:lnSpc>
                        <a:spcBef>
                          <a:spcPts val="0"/>
                        </a:spcBef>
                        <a:spcAft>
                          <a:spcPts val="0"/>
                        </a:spcAft>
                        <a:buNone/>
                      </a:pPr>
                      <a:r>
                        <a:rPr lang="en" sz="1800">
                          <a:latin typeface="Raleway"/>
                          <a:ea typeface="Raleway"/>
                          <a:cs typeface="Raleway"/>
                          <a:sym typeface="Raleway"/>
                        </a:rPr>
                        <a:t>190</a:t>
                      </a:r>
                      <a:endParaRPr sz="1800">
                        <a:latin typeface="Raleway"/>
                        <a:ea typeface="Raleway"/>
                        <a:cs typeface="Raleway"/>
                        <a:sym typeface="Raleway"/>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gn="ctr">
                        <a:lnSpc>
                          <a:spcPct val="120000"/>
                        </a:lnSpc>
                        <a:spcBef>
                          <a:spcPts val="0"/>
                        </a:spcBef>
                        <a:spcAft>
                          <a:spcPts val="0"/>
                        </a:spcAft>
                        <a:buNone/>
                      </a:pPr>
                      <a:r>
                        <a:rPr lang="en" sz="1800">
                          <a:latin typeface="Raleway"/>
                          <a:ea typeface="Raleway"/>
                          <a:cs typeface="Raleway"/>
                          <a:sym typeface="Raleway"/>
                        </a:rPr>
                        <a:t>161</a:t>
                      </a:r>
                      <a:endParaRPr sz="1800">
                        <a:latin typeface="Raleway"/>
                        <a:ea typeface="Raleway"/>
                        <a:cs typeface="Raleway"/>
                        <a:sym typeface="Raleway"/>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gn="ctr">
                        <a:lnSpc>
                          <a:spcPct val="120000"/>
                        </a:lnSpc>
                        <a:spcBef>
                          <a:spcPts val="0"/>
                        </a:spcBef>
                        <a:spcAft>
                          <a:spcPts val="0"/>
                        </a:spcAft>
                        <a:buNone/>
                      </a:pPr>
                      <a:r>
                        <a:rPr lang="en" sz="1800">
                          <a:latin typeface="Raleway"/>
                          <a:ea typeface="Raleway"/>
                          <a:cs typeface="Raleway"/>
                          <a:sym typeface="Raleway"/>
                        </a:rPr>
                        <a:t>-29</a:t>
                      </a:r>
                      <a:endParaRPr sz="1800">
                        <a:latin typeface="Raleway"/>
                        <a:ea typeface="Raleway"/>
                        <a:cs typeface="Raleway"/>
                        <a:sym typeface="Raleway"/>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409575">
                <a:tc>
                  <a:txBody>
                    <a:bodyPr>
                      <a:noAutofit/>
                    </a:bodyPr>
                    <a:lstStyle/>
                    <a:p>
                      <a:pPr indent="0" lvl="0" marL="0" rtl="0" algn="ctr">
                        <a:lnSpc>
                          <a:spcPct val="120000"/>
                        </a:lnSpc>
                        <a:spcBef>
                          <a:spcPts val="0"/>
                        </a:spcBef>
                        <a:spcAft>
                          <a:spcPts val="0"/>
                        </a:spcAft>
                        <a:buNone/>
                      </a:pPr>
                      <a:r>
                        <a:rPr lang="en" sz="1200">
                          <a:latin typeface="Raleway"/>
                          <a:ea typeface="Raleway"/>
                          <a:cs typeface="Raleway"/>
                          <a:sym typeface="Raleway"/>
                        </a:rPr>
                        <a:t>Not Participated</a:t>
                      </a:r>
                      <a:endParaRPr sz="1200">
                        <a:latin typeface="Raleway"/>
                        <a:ea typeface="Raleway"/>
                        <a:cs typeface="Raleway"/>
                        <a:sym typeface="Raleway"/>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2CC"/>
                    </a:solidFill>
                  </a:tcPr>
                </a:tc>
                <a:tc>
                  <a:txBody>
                    <a:bodyPr>
                      <a:noAutofit/>
                    </a:bodyPr>
                    <a:lstStyle/>
                    <a:p>
                      <a:pPr indent="0" lvl="0" marL="0" rtl="0" algn="ctr">
                        <a:lnSpc>
                          <a:spcPct val="120000"/>
                        </a:lnSpc>
                        <a:spcBef>
                          <a:spcPts val="0"/>
                        </a:spcBef>
                        <a:spcAft>
                          <a:spcPts val="0"/>
                        </a:spcAft>
                        <a:buNone/>
                      </a:pPr>
                      <a:r>
                        <a:rPr lang="en" sz="1800">
                          <a:latin typeface="Raleway"/>
                          <a:ea typeface="Raleway"/>
                          <a:cs typeface="Raleway"/>
                          <a:sym typeface="Raleway"/>
                        </a:rPr>
                        <a:t>72</a:t>
                      </a:r>
                      <a:endParaRPr sz="1800">
                        <a:latin typeface="Raleway"/>
                        <a:ea typeface="Raleway"/>
                        <a:cs typeface="Raleway"/>
                        <a:sym typeface="Raleway"/>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gn="ctr">
                        <a:lnSpc>
                          <a:spcPct val="120000"/>
                        </a:lnSpc>
                        <a:spcBef>
                          <a:spcPts val="0"/>
                        </a:spcBef>
                        <a:spcAft>
                          <a:spcPts val="0"/>
                        </a:spcAft>
                        <a:buNone/>
                      </a:pPr>
                      <a:r>
                        <a:rPr lang="en" sz="1800">
                          <a:latin typeface="Raleway"/>
                          <a:ea typeface="Raleway"/>
                          <a:cs typeface="Raleway"/>
                          <a:sym typeface="Raleway"/>
                        </a:rPr>
                        <a:t>74</a:t>
                      </a:r>
                      <a:endParaRPr sz="1800">
                        <a:latin typeface="Raleway"/>
                        <a:ea typeface="Raleway"/>
                        <a:cs typeface="Raleway"/>
                        <a:sym typeface="Raleway"/>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gn="ctr">
                        <a:lnSpc>
                          <a:spcPct val="120000"/>
                        </a:lnSpc>
                        <a:spcBef>
                          <a:spcPts val="0"/>
                        </a:spcBef>
                        <a:spcAft>
                          <a:spcPts val="0"/>
                        </a:spcAft>
                        <a:buNone/>
                      </a:pPr>
                      <a:r>
                        <a:rPr lang="en" sz="1800">
                          <a:latin typeface="Raleway"/>
                          <a:ea typeface="Raleway"/>
                          <a:cs typeface="Raleway"/>
                          <a:sym typeface="Raleway"/>
                        </a:rPr>
                        <a:t>+2</a:t>
                      </a:r>
                      <a:endParaRPr sz="1800">
                        <a:latin typeface="Raleway"/>
                        <a:ea typeface="Raleway"/>
                        <a:cs typeface="Raleway"/>
                        <a:sym typeface="Raleway"/>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bl>
          </a:graphicData>
        </a:graphic>
      </p:graphicFrame>
      <p:sp>
        <p:nvSpPr>
          <p:cNvPr id="117" name="Google Shape;117;p22"/>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0" rtl="0" algn="ctr">
              <a:lnSpc>
                <a:spcPct val="138000"/>
              </a:lnSpc>
              <a:spcBef>
                <a:spcPts val="0"/>
              </a:spcBef>
              <a:spcAft>
                <a:spcPts val="0"/>
              </a:spcAft>
              <a:buNone/>
            </a:pPr>
            <a:r>
              <a:rPr b="1" lang="en" sz="1200">
                <a:latin typeface="Raleway"/>
                <a:ea typeface="Raleway"/>
                <a:cs typeface="Raleway"/>
                <a:sym typeface="Raleway"/>
              </a:rPr>
              <a:t>Participation:</a:t>
            </a:r>
            <a:endParaRPr b="1" sz="1200">
              <a:latin typeface="Raleway"/>
              <a:ea typeface="Raleway"/>
              <a:cs typeface="Raleway"/>
              <a:sym typeface="Raleway"/>
            </a:endParaRPr>
          </a:p>
          <a:p>
            <a:pPr indent="0" lvl="0" marL="0" rtl="0" algn="l">
              <a:lnSpc>
                <a:spcPct val="115000"/>
              </a:lnSpc>
              <a:spcBef>
                <a:spcPts val="0"/>
              </a:spcBef>
              <a:spcAft>
                <a:spcPts val="0"/>
              </a:spcAft>
              <a:buNone/>
            </a:pPr>
            <a:r>
              <a:t/>
            </a:r>
            <a:endParaRPr b="1" sz="1200">
              <a:latin typeface="Raleway"/>
              <a:ea typeface="Raleway"/>
              <a:cs typeface="Raleway"/>
              <a:sym typeface="Ralewa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3"/>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July Data Quality</a:t>
            </a:r>
            <a:endParaRPr/>
          </a:p>
        </p:txBody>
      </p:sp>
      <p:sp>
        <p:nvSpPr>
          <p:cNvPr id="123" name="Google Shape;123;p23"/>
          <p:cNvSpPr txBox="1"/>
          <p:nvPr>
            <p:ph idx="1" type="body"/>
          </p:nvPr>
        </p:nvSpPr>
        <p:spPr>
          <a:xfrm>
            <a:off x="88500" y="3850700"/>
            <a:ext cx="8777100" cy="303000"/>
          </a:xfrm>
          <a:prstGeom prst="rect">
            <a:avLst/>
          </a:prstGeom>
        </p:spPr>
        <p:txBody>
          <a:bodyPr anchorCtr="0" anchor="t" bIns="91425" lIns="91425" spcFirstLastPara="1" rIns="91425" wrap="square" tIns="91425">
            <a:noAutofit/>
          </a:bodyPr>
          <a:lstStyle/>
          <a:p>
            <a:pPr indent="0" lvl="0" marL="0" rtl="0" algn="ctr">
              <a:lnSpc>
                <a:spcPct val="138000"/>
              </a:lnSpc>
              <a:spcBef>
                <a:spcPts val="0"/>
              </a:spcBef>
              <a:spcAft>
                <a:spcPts val="0"/>
              </a:spcAft>
              <a:buClr>
                <a:schemeClr val="dk1"/>
              </a:buClr>
              <a:buSzPts val="1100"/>
              <a:buFont typeface="Arial"/>
              <a:buNone/>
            </a:pPr>
            <a:r>
              <a:rPr b="1" lang="en" sz="1400">
                <a:solidFill>
                  <a:schemeClr val="dk1"/>
                </a:solidFill>
                <a:latin typeface="Raleway"/>
                <a:ea typeface="Raleway"/>
                <a:cs typeface="Raleway"/>
                <a:sym typeface="Raleway"/>
              </a:rPr>
              <a:t>*</a:t>
            </a:r>
            <a:r>
              <a:rPr b="1" lang="en" sz="3000">
                <a:solidFill>
                  <a:schemeClr val="dk1"/>
                </a:solidFill>
                <a:latin typeface="Raleway"/>
                <a:ea typeface="Raleway"/>
                <a:cs typeface="Raleway"/>
                <a:sym typeface="Raleway"/>
              </a:rPr>
              <a:t> </a:t>
            </a:r>
            <a:r>
              <a:rPr lang="en" sz="1200">
                <a:solidFill>
                  <a:schemeClr val="dk1"/>
                </a:solidFill>
                <a:latin typeface="Raleway"/>
                <a:ea typeface="Raleway"/>
                <a:cs typeface="Raleway"/>
                <a:sym typeface="Raleway"/>
              </a:rPr>
              <a:t>Q2 2017 data only looks at data from April - June (2 months)</a:t>
            </a:r>
            <a:endParaRPr sz="1200">
              <a:solidFill>
                <a:schemeClr val="dk1"/>
              </a:solidFill>
              <a:latin typeface="Raleway"/>
              <a:ea typeface="Raleway"/>
              <a:cs typeface="Raleway"/>
              <a:sym typeface="Raleway"/>
            </a:endParaRPr>
          </a:p>
          <a:p>
            <a:pPr indent="0" lvl="0" marL="0" rtl="0" algn="l">
              <a:spcBef>
                <a:spcPts val="0"/>
              </a:spcBef>
              <a:spcAft>
                <a:spcPts val="1600"/>
              </a:spcAft>
              <a:buNone/>
            </a:pPr>
            <a:r>
              <a:t/>
            </a:r>
            <a:endParaRPr/>
          </a:p>
        </p:txBody>
      </p:sp>
      <p:graphicFrame>
        <p:nvGraphicFramePr>
          <p:cNvPr id="124" name="Google Shape;124;p23"/>
          <p:cNvGraphicFramePr/>
          <p:nvPr/>
        </p:nvGraphicFramePr>
        <p:xfrm>
          <a:off x="1500500" y="1279275"/>
          <a:ext cx="3000000" cy="3000000"/>
        </p:xfrm>
        <a:graphic>
          <a:graphicData uri="http://schemas.openxmlformats.org/drawingml/2006/table">
            <a:tbl>
              <a:tblPr>
                <a:noFill/>
                <a:tableStyleId>{61C40D1B-A719-4600-BCEC-EC8A8E9B1DDB}</a:tableStyleId>
              </a:tblPr>
              <a:tblGrid>
                <a:gridCol w="2143125"/>
                <a:gridCol w="1181100"/>
                <a:gridCol w="1314450"/>
                <a:gridCol w="1314450"/>
              </a:tblGrid>
              <a:tr h="409575">
                <a:tc>
                  <a:txBody>
                    <a:bodyPr>
                      <a:noAutofit/>
                    </a:bodyPr>
                    <a:lstStyle/>
                    <a:p>
                      <a:pPr indent="0" lvl="0" marL="0" rtl="0" algn="l">
                        <a:lnSpc>
                          <a:spcPct val="115000"/>
                        </a:lnSpc>
                        <a:spcBef>
                          <a:spcPts val="0"/>
                        </a:spcBef>
                        <a:spcAft>
                          <a:spcPts val="0"/>
                        </a:spcAft>
                        <a:buNone/>
                      </a:pPr>
                      <a:r>
                        <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gn="ctr">
                        <a:lnSpc>
                          <a:spcPct val="120000"/>
                        </a:lnSpc>
                        <a:spcBef>
                          <a:spcPts val="0"/>
                        </a:spcBef>
                        <a:spcAft>
                          <a:spcPts val="0"/>
                        </a:spcAft>
                        <a:buNone/>
                      </a:pPr>
                      <a:r>
                        <a:rPr b="1" lang="en" sz="1800">
                          <a:latin typeface="Raleway"/>
                          <a:ea typeface="Raleway"/>
                          <a:cs typeface="Raleway"/>
                          <a:sym typeface="Raleway"/>
                        </a:rPr>
                        <a:t>Q2 2017*</a:t>
                      </a:r>
                      <a:endParaRPr b="1" sz="1800">
                        <a:latin typeface="Raleway"/>
                        <a:ea typeface="Raleway"/>
                        <a:cs typeface="Raleway"/>
                        <a:sym typeface="Raleway"/>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gn="ctr">
                        <a:lnSpc>
                          <a:spcPct val="120000"/>
                        </a:lnSpc>
                        <a:spcBef>
                          <a:spcPts val="0"/>
                        </a:spcBef>
                        <a:spcAft>
                          <a:spcPts val="0"/>
                        </a:spcAft>
                        <a:buNone/>
                      </a:pPr>
                      <a:r>
                        <a:rPr b="1" lang="en" sz="1800">
                          <a:latin typeface="Raleway"/>
                          <a:ea typeface="Raleway"/>
                          <a:cs typeface="Raleway"/>
                          <a:sym typeface="Raleway"/>
                        </a:rPr>
                        <a:t>Q2 2018</a:t>
                      </a:r>
                      <a:endParaRPr b="1" sz="1800">
                        <a:latin typeface="Raleway"/>
                        <a:ea typeface="Raleway"/>
                        <a:cs typeface="Raleway"/>
                        <a:sym typeface="Raleway"/>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gn="ctr">
                        <a:lnSpc>
                          <a:spcPct val="120000"/>
                        </a:lnSpc>
                        <a:spcBef>
                          <a:spcPts val="0"/>
                        </a:spcBef>
                        <a:spcAft>
                          <a:spcPts val="0"/>
                        </a:spcAft>
                        <a:buNone/>
                      </a:pPr>
                      <a:r>
                        <a:rPr b="1" lang="en" sz="1800">
                          <a:latin typeface="Raleway"/>
                          <a:ea typeface="Raleway"/>
                          <a:cs typeface="Raleway"/>
                          <a:sym typeface="Raleway"/>
                        </a:rPr>
                        <a:t>Difference</a:t>
                      </a:r>
                      <a:endParaRPr b="1" sz="1800">
                        <a:latin typeface="Raleway"/>
                        <a:ea typeface="Raleway"/>
                        <a:cs typeface="Raleway"/>
                        <a:sym typeface="Raleway"/>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09575">
                <a:tc>
                  <a:txBody>
                    <a:bodyPr>
                      <a:noAutofit/>
                    </a:bodyPr>
                    <a:lstStyle/>
                    <a:p>
                      <a:pPr indent="0" lvl="0" marL="0" rtl="0" algn="ctr">
                        <a:lnSpc>
                          <a:spcPct val="120000"/>
                        </a:lnSpc>
                        <a:spcBef>
                          <a:spcPts val="0"/>
                        </a:spcBef>
                        <a:spcAft>
                          <a:spcPts val="0"/>
                        </a:spcAft>
                        <a:buNone/>
                      </a:pPr>
                      <a:r>
                        <a:rPr lang="en" sz="1200">
                          <a:latin typeface="Raleway"/>
                          <a:ea typeface="Raleway"/>
                          <a:cs typeface="Raleway"/>
                          <a:sym typeface="Raleway"/>
                        </a:rPr>
                        <a:t>Missing Data</a:t>
                      </a:r>
                      <a:endParaRPr sz="1200">
                        <a:latin typeface="Raleway"/>
                        <a:ea typeface="Raleway"/>
                        <a:cs typeface="Raleway"/>
                        <a:sym typeface="Raleway"/>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9999"/>
                    </a:solidFill>
                  </a:tcPr>
                </a:tc>
                <a:tc>
                  <a:txBody>
                    <a:bodyPr>
                      <a:noAutofit/>
                    </a:bodyPr>
                    <a:lstStyle/>
                    <a:p>
                      <a:pPr indent="0" lvl="0" marL="0" rtl="0" algn="ctr">
                        <a:lnSpc>
                          <a:spcPct val="120000"/>
                        </a:lnSpc>
                        <a:spcBef>
                          <a:spcPts val="0"/>
                        </a:spcBef>
                        <a:spcAft>
                          <a:spcPts val="0"/>
                        </a:spcAft>
                        <a:buNone/>
                      </a:pPr>
                      <a:r>
                        <a:rPr lang="en" sz="1800">
                          <a:latin typeface="Raleway"/>
                          <a:ea typeface="Raleway"/>
                          <a:cs typeface="Raleway"/>
                          <a:sym typeface="Raleway"/>
                        </a:rPr>
                        <a:t>7</a:t>
                      </a:r>
                      <a:endParaRPr sz="1800">
                        <a:latin typeface="Raleway"/>
                        <a:ea typeface="Raleway"/>
                        <a:cs typeface="Raleway"/>
                        <a:sym typeface="Raleway"/>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gn="ctr">
                        <a:lnSpc>
                          <a:spcPct val="120000"/>
                        </a:lnSpc>
                        <a:spcBef>
                          <a:spcPts val="0"/>
                        </a:spcBef>
                        <a:spcAft>
                          <a:spcPts val="0"/>
                        </a:spcAft>
                        <a:buNone/>
                      </a:pPr>
                      <a:r>
                        <a:rPr lang="en" sz="1800">
                          <a:latin typeface="Raleway"/>
                          <a:ea typeface="Raleway"/>
                          <a:cs typeface="Raleway"/>
                          <a:sym typeface="Raleway"/>
                        </a:rPr>
                        <a:t>6</a:t>
                      </a:r>
                      <a:endParaRPr sz="1800">
                        <a:latin typeface="Raleway"/>
                        <a:ea typeface="Raleway"/>
                        <a:cs typeface="Raleway"/>
                        <a:sym typeface="Raleway"/>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gn="ctr">
                        <a:lnSpc>
                          <a:spcPct val="120000"/>
                        </a:lnSpc>
                        <a:spcBef>
                          <a:spcPts val="0"/>
                        </a:spcBef>
                        <a:spcAft>
                          <a:spcPts val="0"/>
                        </a:spcAft>
                        <a:buNone/>
                      </a:pPr>
                      <a:r>
                        <a:rPr lang="en" sz="1800">
                          <a:latin typeface="Raleway"/>
                          <a:ea typeface="Raleway"/>
                          <a:cs typeface="Raleway"/>
                          <a:sym typeface="Raleway"/>
                        </a:rPr>
                        <a:t>-1</a:t>
                      </a:r>
                      <a:endParaRPr sz="1800">
                        <a:latin typeface="Raleway"/>
                        <a:ea typeface="Raleway"/>
                        <a:cs typeface="Raleway"/>
                        <a:sym typeface="Raleway"/>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r h="409575">
                <a:tc>
                  <a:txBody>
                    <a:bodyPr>
                      <a:noAutofit/>
                    </a:bodyPr>
                    <a:lstStyle/>
                    <a:p>
                      <a:pPr indent="0" lvl="0" marL="0" rtl="0" algn="ctr">
                        <a:lnSpc>
                          <a:spcPct val="120000"/>
                        </a:lnSpc>
                        <a:spcBef>
                          <a:spcPts val="0"/>
                        </a:spcBef>
                        <a:spcAft>
                          <a:spcPts val="0"/>
                        </a:spcAft>
                        <a:buNone/>
                      </a:pPr>
                      <a:r>
                        <a:rPr lang="en" sz="1200">
                          <a:latin typeface="Raleway"/>
                          <a:ea typeface="Raleway"/>
                          <a:cs typeface="Raleway"/>
                          <a:sym typeface="Raleway"/>
                        </a:rPr>
                        <a:t>Child Only Entries</a:t>
                      </a:r>
                      <a:endParaRPr sz="1200">
                        <a:latin typeface="Raleway"/>
                        <a:ea typeface="Raleway"/>
                        <a:cs typeface="Raleway"/>
                        <a:sym typeface="Raleway"/>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9999"/>
                    </a:solidFill>
                  </a:tcPr>
                </a:tc>
                <a:tc>
                  <a:txBody>
                    <a:bodyPr>
                      <a:noAutofit/>
                    </a:bodyPr>
                    <a:lstStyle/>
                    <a:p>
                      <a:pPr indent="0" lvl="0" marL="0" rtl="0" algn="ctr">
                        <a:lnSpc>
                          <a:spcPct val="120000"/>
                        </a:lnSpc>
                        <a:spcBef>
                          <a:spcPts val="0"/>
                        </a:spcBef>
                        <a:spcAft>
                          <a:spcPts val="0"/>
                        </a:spcAft>
                        <a:buNone/>
                      </a:pPr>
                      <a:r>
                        <a:rPr lang="en" sz="1800">
                          <a:latin typeface="Raleway"/>
                          <a:ea typeface="Raleway"/>
                          <a:cs typeface="Raleway"/>
                          <a:sym typeface="Raleway"/>
                        </a:rPr>
                        <a:t>4</a:t>
                      </a:r>
                      <a:endParaRPr sz="1800">
                        <a:latin typeface="Raleway"/>
                        <a:ea typeface="Raleway"/>
                        <a:cs typeface="Raleway"/>
                        <a:sym typeface="Raleway"/>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gn="ctr">
                        <a:lnSpc>
                          <a:spcPct val="120000"/>
                        </a:lnSpc>
                        <a:spcBef>
                          <a:spcPts val="0"/>
                        </a:spcBef>
                        <a:spcAft>
                          <a:spcPts val="0"/>
                        </a:spcAft>
                        <a:buNone/>
                      </a:pPr>
                      <a:r>
                        <a:rPr lang="en" sz="1800">
                          <a:latin typeface="Raleway"/>
                          <a:ea typeface="Raleway"/>
                          <a:cs typeface="Raleway"/>
                          <a:sym typeface="Raleway"/>
                        </a:rPr>
                        <a:t>5</a:t>
                      </a:r>
                      <a:endParaRPr sz="1800">
                        <a:latin typeface="Raleway"/>
                        <a:ea typeface="Raleway"/>
                        <a:cs typeface="Raleway"/>
                        <a:sym typeface="Raleway"/>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gn="ctr">
                        <a:lnSpc>
                          <a:spcPct val="120000"/>
                        </a:lnSpc>
                        <a:spcBef>
                          <a:spcPts val="0"/>
                        </a:spcBef>
                        <a:spcAft>
                          <a:spcPts val="0"/>
                        </a:spcAft>
                        <a:buNone/>
                      </a:pPr>
                      <a:r>
                        <a:rPr lang="en" sz="1800">
                          <a:latin typeface="Raleway"/>
                          <a:ea typeface="Raleway"/>
                          <a:cs typeface="Raleway"/>
                          <a:sym typeface="Raleway"/>
                        </a:rPr>
                        <a:t>+1</a:t>
                      </a:r>
                      <a:endParaRPr sz="1800">
                        <a:latin typeface="Raleway"/>
                        <a:ea typeface="Raleway"/>
                        <a:cs typeface="Raleway"/>
                        <a:sym typeface="Raleway"/>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409575">
                <a:tc>
                  <a:txBody>
                    <a:bodyPr>
                      <a:noAutofit/>
                    </a:bodyPr>
                    <a:lstStyle/>
                    <a:p>
                      <a:pPr indent="0" lvl="0" marL="0" rtl="0" algn="ctr">
                        <a:lnSpc>
                          <a:spcPct val="120000"/>
                        </a:lnSpc>
                        <a:spcBef>
                          <a:spcPts val="0"/>
                        </a:spcBef>
                        <a:spcAft>
                          <a:spcPts val="0"/>
                        </a:spcAft>
                        <a:buNone/>
                      </a:pPr>
                      <a:r>
                        <a:rPr lang="en" sz="1200">
                          <a:latin typeface="Raleway"/>
                          <a:ea typeface="Raleway"/>
                          <a:cs typeface="Raleway"/>
                          <a:sym typeface="Raleway"/>
                        </a:rPr>
                        <a:t>Bed Utilization</a:t>
                      </a:r>
                      <a:endParaRPr sz="1200">
                        <a:latin typeface="Raleway"/>
                        <a:ea typeface="Raleway"/>
                        <a:cs typeface="Raleway"/>
                        <a:sym typeface="Raleway"/>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9999"/>
                    </a:solidFill>
                  </a:tcPr>
                </a:tc>
                <a:tc>
                  <a:txBody>
                    <a:bodyPr>
                      <a:noAutofit/>
                    </a:bodyPr>
                    <a:lstStyle/>
                    <a:p>
                      <a:pPr indent="0" lvl="0" marL="0" rtl="0" algn="ctr">
                        <a:lnSpc>
                          <a:spcPct val="120000"/>
                        </a:lnSpc>
                        <a:spcBef>
                          <a:spcPts val="0"/>
                        </a:spcBef>
                        <a:spcAft>
                          <a:spcPts val="0"/>
                        </a:spcAft>
                        <a:buNone/>
                      </a:pPr>
                      <a:r>
                        <a:rPr lang="en" sz="1800">
                          <a:latin typeface="Raleway"/>
                          <a:ea typeface="Raleway"/>
                          <a:cs typeface="Raleway"/>
                          <a:sym typeface="Raleway"/>
                        </a:rPr>
                        <a:t>21</a:t>
                      </a:r>
                      <a:endParaRPr sz="1800">
                        <a:latin typeface="Raleway"/>
                        <a:ea typeface="Raleway"/>
                        <a:cs typeface="Raleway"/>
                        <a:sym typeface="Raleway"/>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gn="ctr">
                        <a:lnSpc>
                          <a:spcPct val="120000"/>
                        </a:lnSpc>
                        <a:spcBef>
                          <a:spcPts val="0"/>
                        </a:spcBef>
                        <a:spcAft>
                          <a:spcPts val="0"/>
                        </a:spcAft>
                        <a:buNone/>
                      </a:pPr>
                      <a:r>
                        <a:rPr lang="en" sz="1800">
                          <a:latin typeface="Raleway"/>
                          <a:ea typeface="Raleway"/>
                          <a:cs typeface="Raleway"/>
                          <a:sym typeface="Raleway"/>
                        </a:rPr>
                        <a:t>25</a:t>
                      </a:r>
                      <a:endParaRPr sz="1800">
                        <a:latin typeface="Raleway"/>
                        <a:ea typeface="Raleway"/>
                        <a:cs typeface="Raleway"/>
                        <a:sym typeface="Raleway"/>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gn="ctr">
                        <a:lnSpc>
                          <a:spcPct val="120000"/>
                        </a:lnSpc>
                        <a:spcBef>
                          <a:spcPts val="0"/>
                        </a:spcBef>
                        <a:spcAft>
                          <a:spcPts val="0"/>
                        </a:spcAft>
                        <a:buNone/>
                      </a:pPr>
                      <a:r>
                        <a:rPr lang="en" sz="1800">
                          <a:latin typeface="Raleway"/>
                          <a:ea typeface="Raleway"/>
                          <a:cs typeface="Raleway"/>
                          <a:sym typeface="Raleway"/>
                        </a:rPr>
                        <a:t>+4</a:t>
                      </a:r>
                      <a:endParaRPr sz="1800">
                        <a:latin typeface="Raleway"/>
                        <a:ea typeface="Raleway"/>
                        <a:cs typeface="Raleway"/>
                        <a:sym typeface="Raleway"/>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409575">
                <a:tc>
                  <a:txBody>
                    <a:bodyPr>
                      <a:noAutofit/>
                    </a:bodyPr>
                    <a:lstStyle/>
                    <a:p>
                      <a:pPr indent="0" lvl="0" marL="0" rtl="0" algn="ctr">
                        <a:lnSpc>
                          <a:spcPct val="120000"/>
                        </a:lnSpc>
                        <a:spcBef>
                          <a:spcPts val="0"/>
                        </a:spcBef>
                        <a:spcAft>
                          <a:spcPts val="0"/>
                        </a:spcAft>
                        <a:buNone/>
                      </a:pPr>
                      <a:r>
                        <a:rPr lang="en" sz="1200">
                          <a:latin typeface="Raleway"/>
                          <a:ea typeface="Raleway"/>
                          <a:cs typeface="Raleway"/>
                          <a:sym typeface="Raleway"/>
                        </a:rPr>
                        <a:t>Timeliness</a:t>
                      </a:r>
                      <a:endParaRPr sz="1200">
                        <a:latin typeface="Raleway"/>
                        <a:ea typeface="Raleway"/>
                        <a:cs typeface="Raleway"/>
                        <a:sym typeface="Raleway"/>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9999"/>
                    </a:solidFill>
                  </a:tcPr>
                </a:tc>
                <a:tc>
                  <a:txBody>
                    <a:bodyPr>
                      <a:noAutofit/>
                    </a:bodyPr>
                    <a:lstStyle/>
                    <a:p>
                      <a:pPr indent="0" lvl="0" marL="0" rtl="0" algn="ctr">
                        <a:lnSpc>
                          <a:spcPct val="120000"/>
                        </a:lnSpc>
                        <a:spcBef>
                          <a:spcPts val="0"/>
                        </a:spcBef>
                        <a:spcAft>
                          <a:spcPts val="0"/>
                        </a:spcAft>
                        <a:buNone/>
                      </a:pPr>
                      <a:r>
                        <a:rPr lang="en" sz="1800">
                          <a:latin typeface="Raleway"/>
                          <a:ea typeface="Raleway"/>
                          <a:cs typeface="Raleway"/>
                          <a:sym typeface="Raleway"/>
                        </a:rPr>
                        <a:t>40</a:t>
                      </a:r>
                      <a:endParaRPr sz="1800">
                        <a:latin typeface="Raleway"/>
                        <a:ea typeface="Raleway"/>
                        <a:cs typeface="Raleway"/>
                        <a:sym typeface="Raleway"/>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gn="ctr">
                        <a:lnSpc>
                          <a:spcPct val="120000"/>
                        </a:lnSpc>
                        <a:spcBef>
                          <a:spcPts val="0"/>
                        </a:spcBef>
                        <a:spcAft>
                          <a:spcPts val="0"/>
                        </a:spcAft>
                        <a:buNone/>
                      </a:pPr>
                      <a:r>
                        <a:rPr lang="en" sz="1800">
                          <a:latin typeface="Raleway"/>
                          <a:ea typeface="Raleway"/>
                          <a:cs typeface="Raleway"/>
                          <a:sym typeface="Raleway"/>
                        </a:rPr>
                        <a:t>55</a:t>
                      </a:r>
                      <a:endParaRPr sz="1800">
                        <a:latin typeface="Raleway"/>
                        <a:ea typeface="Raleway"/>
                        <a:cs typeface="Raleway"/>
                        <a:sym typeface="Raleway"/>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gn="ctr">
                        <a:lnSpc>
                          <a:spcPct val="120000"/>
                        </a:lnSpc>
                        <a:spcBef>
                          <a:spcPts val="0"/>
                        </a:spcBef>
                        <a:spcAft>
                          <a:spcPts val="0"/>
                        </a:spcAft>
                        <a:buNone/>
                      </a:pPr>
                      <a:r>
                        <a:rPr lang="en" sz="1800">
                          <a:latin typeface="Raleway"/>
                          <a:ea typeface="Raleway"/>
                          <a:cs typeface="Raleway"/>
                          <a:sym typeface="Raleway"/>
                        </a:rPr>
                        <a:t>+15</a:t>
                      </a:r>
                      <a:endParaRPr sz="1800">
                        <a:latin typeface="Raleway"/>
                        <a:ea typeface="Raleway"/>
                        <a:cs typeface="Raleway"/>
                        <a:sym typeface="Raleway"/>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409575">
                <a:tc>
                  <a:txBody>
                    <a:bodyPr>
                      <a:noAutofit/>
                    </a:bodyPr>
                    <a:lstStyle/>
                    <a:p>
                      <a:pPr indent="0" lvl="0" marL="0" rtl="0" algn="ctr">
                        <a:lnSpc>
                          <a:spcPct val="120000"/>
                        </a:lnSpc>
                        <a:spcBef>
                          <a:spcPts val="0"/>
                        </a:spcBef>
                        <a:spcAft>
                          <a:spcPts val="0"/>
                        </a:spcAft>
                        <a:buNone/>
                      </a:pPr>
                      <a:r>
                        <a:rPr lang="en" sz="1200">
                          <a:latin typeface="Raleway"/>
                          <a:ea typeface="Raleway"/>
                          <a:cs typeface="Raleway"/>
                          <a:sym typeface="Raleway"/>
                        </a:rPr>
                        <a:t>Multiple challenges</a:t>
                      </a:r>
                      <a:endParaRPr sz="1200">
                        <a:latin typeface="Raleway"/>
                        <a:ea typeface="Raleway"/>
                        <a:cs typeface="Raleway"/>
                        <a:sym typeface="Raleway"/>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9999"/>
                    </a:solidFill>
                  </a:tcPr>
                </a:tc>
                <a:tc>
                  <a:txBody>
                    <a:bodyPr>
                      <a:noAutofit/>
                    </a:bodyPr>
                    <a:lstStyle/>
                    <a:p>
                      <a:pPr indent="0" lvl="0" marL="0" rtl="0" algn="ctr">
                        <a:lnSpc>
                          <a:spcPct val="120000"/>
                        </a:lnSpc>
                        <a:spcBef>
                          <a:spcPts val="0"/>
                        </a:spcBef>
                        <a:spcAft>
                          <a:spcPts val="0"/>
                        </a:spcAft>
                        <a:buNone/>
                      </a:pPr>
                      <a:r>
                        <a:rPr lang="en" sz="1800">
                          <a:latin typeface="Raleway"/>
                          <a:ea typeface="Raleway"/>
                          <a:cs typeface="Raleway"/>
                          <a:sym typeface="Raleway"/>
                        </a:rPr>
                        <a:t>45</a:t>
                      </a:r>
                      <a:endParaRPr sz="1800">
                        <a:latin typeface="Raleway"/>
                        <a:ea typeface="Raleway"/>
                        <a:cs typeface="Raleway"/>
                        <a:sym typeface="Raleway"/>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gn="ctr">
                        <a:lnSpc>
                          <a:spcPct val="120000"/>
                        </a:lnSpc>
                        <a:spcBef>
                          <a:spcPts val="0"/>
                        </a:spcBef>
                        <a:spcAft>
                          <a:spcPts val="0"/>
                        </a:spcAft>
                        <a:buNone/>
                      </a:pPr>
                      <a:r>
                        <a:rPr lang="en" sz="1800">
                          <a:latin typeface="Raleway"/>
                          <a:ea typeface="Raleway"/>
                          <a:cs typeface="Raleway"/>
                          <a:sym typeface="Raleway"/>
                        </a:rPr>
                        <a:t>57</a:t>
                      </a:r>
                      <a:endParaRPr sz="1800">
                        <a:latin typeface="Raleway"/>
                        <a:ea typeface="Raleway"/>
                        <a:cs typeface="Raleway"/>
                        <a:sym typeface="Raleway"/>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gn="ctr">
                        <a:lnSpc>
                          <a:spcPct val="120000"/>
                        </a:lnSpc>
                        <a:spcBef>
                          <a:spcPts val="0"/>
                        </a:spcBef>
                        <a:spcAft>
                          <a:spcPts val="0"/>
                        </a:spcAft>
                        <a:buNone/>
                      </a:pPr>
                      <a:r>
                        <a:rPr lang="en" sz="1800">
                          <a:latin typeface="Raleway"/>
                          <a:ea typeface="Raleway"/>
                          <a:cs typeface="Raleway"/>
                          <a:sym typeface="Raleway"/>
                        </a:rPr>
                        <a:t>+12</a:t>
                      </a:r>
                      <a:endParaRPr sz="1800">
                        <a:latin typeface="Raleway"/>
                        <a:ea typeface="Raleway"/>
                        <a:cs typeface="Raleway"/>
                        <a:sym typeface="Raleway"/>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bl>
          </a:graphicData>
        </a:graphic>
      </p:graphicFrame>
      <p:sp>
        <p:nvSpPr>
          <p:cNvPr id="125" name="Google Shape;125;p23"/>
          <p:cNvSpPr txBox="1"/>
          <p:nvPr/>
        </p:nvSpPr>
        <p:spPr>
          <a:xfrm>
            <a:off x="1058350" y="1107225"/>
            <a:ext cx="6332100" cy="310200"/>
          </a:xfrm>
          <a:prstGeom prst="rect">
            <a:avLst/>
          </a:prstGeom>
          <a:noFill/>
          <a:ln>
            <a:noFill/>
          </a:ln>
        </p:spPr>
        <p:txBody>
          <a:bodyPr anchorCtr="0" anchor="ctr" bIns="91425" lIns="91425" spcFirstLastPara="1" rIns="91425" wrap="square" tIns="91425">
            <a:noAutofit/>
          </a:bodyPr>
          <a:lstStyle/>
          <a:p>
            <a:pPr indent="457200" lvl="0" marL="0" rtl="0" algn="ctr">
              <a:lnSpc>
                <a:spcPct val="138000"/>
              </a:lnSpc>
              <a:spcBef>
                <a:spcPts val="0"/>
              </a:spcBef>
              <a:spcAft>
                <a:spcPts val="0"/>
              </a:spcAft>
              <a:buClr>
                <a:schemeClr val="dk1"/>
              </a:buClr>
              <a:buSzPts val="1100"/>
              <a:buFont typeface="Arial"/>
              <a:buNone/>
            </a:pPr>
            <a:r>
              <a:rPr b="1" lang="en" sz="1200">
                <a:solidFill>
                  <a:schemeClr val="dk1"/>
                </a:solidFill>
                <a:latin typeface="Raleway"/>
                <a:ea typeface="Raleway"/>
                <a:cs typeface="Raleway"/>
                <a:sym typeface="Raleway"/>
              </a:rPr>
              <a:t>Primary challenge providers faced with their submission:</a:t>
            </a:r>
            <a:endParaRPr b="1" sz="1200">
              <a:latin typeface="Raleway"/>
              <a:ea typeface="Raleway"/>
              <a:cs typeface="Raleway"/>
              <a:sym typeface="Raleway"/>
            </a:endParaRPr>
          </a:p>
          <a:p>
            <a:pPr indent="0" lvl="0" marL="0" rtl="0" algn="l">
              <a:lnSpc>
                <a:spcPct val="115000"/>
              </a:lnSpc>
              <a:spcBef>
                <a:spcPts val="0"/>
              </a:spcBef>
              <a:spcAft>
                <a:spcPts val="0"/>
              </a:spcAft>
              <a:buNone/>
            </a:pPr>
            <a:r>
              <a:t/>
            </a:r>
            <a:endParaRPr sz="1200">
              <a:latin typeface="Raleway"/>
              <a:ea typeface="Raleway"/>
              <a:cs typeface="Raleway"/>
              <a:sym typeface="Raleway"/>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4"/>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ctr">
              <a:lnSpc>
                <a:spcPct val="138000"/>
              </a:lnSpc>
              <a:spcBef>
                <a:spcPts val="0"/>
              </a:spcBef>
              <a:spcAft>
                <a:spcPts val="0"/>
              </a:spcAft>
              <a:buClr>
                <a:schemeClr val="dk1"/>
              </a:buClr>
              <a:buSzPts val="1100"/>
              <a:buFont typeface="Arial"/>
              <a:buNone/>
            </a:pPr>
            <a:r>
              <a:rPr b="1" lang="en" sz="1800">
                <a:solidFill>
                  <a:schemeClr val="dk1"/>
                </a:solidFill>
              </a:rPr>
              <a:t>In-depth review of missing data elements</a:t>
            </a:r>
            <a:endParaRPr b="1" sz="18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sz="1800">
              <a:solidFill>
                <a:schemeClr val="dk1"/>
              </a:solidFill>
            </a:endParaRPr>
          </a:p>
          <a:p>
            <a:pPr indent="0" lvl="0" marL="0" rtl="0" algn="ctr">
              <a:spcBef>
                <a:spcPts val="0"/>
              </a:spcBef>
              <a:spcAft>
                <a:spcPts val="0"/>
              </a:spcAft>
              <a:buNone/>
            </a:pPr>
            <a:r>
              <a:t/>
            </a:r>
            <a:endParaRPr/>
          </a:p>
        </p:txBody>
      </p:sp>
      <p:sp>
        <p:nvSpPr>
          <p:cNvPr id="131" name="Google Shape;131;p24"/>
          <p:cNvSpPr txBox="1"/>
          <p:nvPr>
            <p:ph idx="1" type="body"/>
          </p:nvPr>
        </p:nvSpPr>
        <p:spPr>
          <a:xfrm>
            <a:off x="311700" y="789125"/>
            <a:ext cx="8520600" cy="334200"/>
          </a:xfrm>
          <a:prstGeom prst="rect">
            <a:avLst/>
          </a:prstGeom>
        </p:spPr>
        <p:txBody>
          <a:bodyPr anchorCtr="0" anchor="t" bIns="91425" lIns="91425" spcFirstLastPara="1" rIns="91425" wrap="square" tIns="91425">
            <a:noAutofit/>
          </a:bodyPr>
          <a:lstStyle/>
          <a:p>
            <a:pPr indent="0" lvl="0" marL="0" rtl="0" algn="ctr">
              <a:lnSpc>
                <a:spcPct val="120000"/>
              </a:lnSpc>
              <a:spcBef>
                <a:spcPts val="0"/>
              </a:spcBef>
              <a:spcAft>
                <a:spcPts val="0"/>
              </a:spcAft>
              <a:buClr>
                <a:schemeClr val="dk1"/>
              </a:buClr>
              <a:buSzPts val="1100"/>
              <a:buFont typeface="Arial"/>
              <a:buNone/>
            </a:pPr>
            <a:r>
              <a:rPr b="1" lang="en" sz="1200">
                <a:solidFill>
                  <a:schemeClr val="dk1"/>
                </a:solidFill>
                <a:latin typeface="Raleway"/>
                <a:ea typeface="Raleway"/>
                <a:cs typeface="Raleway"/>
                <a:sym typeface="Raleway"/>
              </a:rPr>
              <a:t>Types of data errors for agencies that submitted</a:t>
            </a:r>
            <a:endParaRPr b="1" sz="1200">
              <a:solidFill>
                <a:schemeClr val="dk1"/>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t/>
            </a:r>
            <a:endParaRPr b="1" sz="1200">
              <a:solidFill>
                <a:schemeClr val="dk1"/>
              </a:solidFill>
              <a:latin typeface="Raleway"/>
              <a:ea typeface="Raleway"/>
              <a:cs typeface="Raleway"/>
              <a:sym typeface="Raleway"/>
            </a:endParaRPr>
          </a:p>
          <a:p>
            <a:pPr indent="0" lvl="0" marL="0" rtl="0" algn="l">
              <a:spcBef>
                <a:spcPts val="0"/>
              </a:spcBef>
              <a:spcAft>
                <a:spcPts val="1600"/>
              </a:spcAft>
              <a:buNone/>
            </a:pPr>
            <a:r>
              <a:t/>
            </a:r>
            <a:endParaRPr/>
          </a:p>
        </p:txBody>
      </p:sp>
      <p:pic>
        <p:nvPicPr>
          <p:cNvPr id="132" name="Google Shape;132;p24"/>
          <p:cNvPicPr preferRelativeResize="0"/>
          <p:nvPr/>
        </p:nvPicPr>
        <p:blipFill>
          <a:blip r:embed="rId3">
            <a:alphaModFix/>
          </a:blip>
          <a:stretch>
            <a:fillRect/>
          </a:stretch>
        </p:blipFill>
        <p:spPr>
          <a:xfrm>
            <a:off x="2794025" y="1123325"/>
            <a:ext cx="3555938" cy="3504424"/>
          </a:xfrm>
          <a:prstGeom prst="rect">
            <a:avLst/>
          </a:prstGeom>
          <a:noFill/>
          <a:ln>
            <a:noFill/>
          </a:ln>
        </p:spPr>
      </p:pic>
      <p:sp>
        <p:nvSpPr>
          <p:cNvPr id="133" name="Google Shape;133;p24"/>
          <p:cNvSpPr txBox="1"/>
          <p:nvPr/>
        </p:nvSpPr>
        <p:spPr>
          <a:xfrm>
            <a:off x="2794025" y="4724550"/>
            <a:ext cx="3555900" cy="334200"/>
          </a:xfrm>
          <a:prstGeom prst="rect">
            <a:avLst/>
          </a:prstGeom>
          <a:noFill/>
          <a:ln>
            <a:noFill/>
          </a:ln>
        </p:spPr>
        <p:txBody>
          <a:bodyPr anchorCtr="0" anchor="ctr" bIns="91425" lIns="91425" spcFirstLastPara="1" rIns="91425" wrap="square" tIns="91425">
            <a:noAutofit/>
          </a:bodyPr>
          <a:lstStyle/>
          <a:p>
            <a:pPr indent="0" lvl="0" marL="0" rtl="0" algn="ctr">
              <a:lnSpc>
                <a:spcPct val="120000"/>
              </a:lnSpc>
              <a:spcBef>
                <a:spcPts val="0"/>
              </a:spcBef>
              <a:spcAft>
                <a:spcPts val="0"/>
              </a:spcAft>
              <a:buNone/>
            </a:pPr>
            <a:r>
              <a:rPr lang="en" sz="1000">
                <a:solidFill>
                  <a:schemeClr val="dk1"/>
                </a:solidFill>
                <a:latin typeface="Raleway"/>
                <a:ea typeface="Raleway"/>
                <a:cs typeface="Raleway"/>
                <a:sym typeface="Raleway"/>
              </a:rPr>
              <a:t>CH and Sub assessments continue to be an area for further improvement</a:t>
            </a:r>
            <a:endParaRPr sz="1000">
              <a:solidFill>
                <a:schemeClr val="dk1"/>
              </a:solidFill>
              <a:latin typeface="Raleway"/>
              <a:ea typeface="Raleway"/>
              <a:cs typeface="Raleway"/>
              <a:sym typeface="Raleway"/>
            </a:endParaRPr>
          </a:p>
          <a:p>
            <a:pPr indent="0" lvl="0" marL="0" rtl="0" algn="l">
              <a:lnSpc>
                <a:spcPct val="115000"/>
              </a:lnSpc>
              <a:spcBef>
                <a:spcPts val="0"/>
              </a:spcBef>
              <a:spcAft>
                <a:spcPts val="0"/>
              </a:spcAft>
              <a:buNone/>
            </a:pPr>
            <a:r>
              <a:t/>
            </a:r>
            <a:endParaRPr sz="1200">
              <a:solidFill>
                <a:schemeClr val="dk1"/>
              </a:solidFill>
              <a:latin typeface="Raleway"/>
              <a:ea typeface="Raleway"/>
              <a:cs typeface="Raleway"/>
              <a:sym typeface="Raleway"/>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5"/>
          <p:cNvSpPr txBox="1"/>
          <p:nvPr>
            <p:ph type="title"/>
          </p:nvPr>
        </p:nvSpPr>
        <p:spPr>
          <a:xfrm>
            <a:off x="311700" y="1975750"/>
            <a:ext cx="8520600" cy="88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a:t>Proposed Quarterly Data Quality Process Workflow</a:t>
            </a:r>
            <a:endParaRPr sz="4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6"/>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Data Quality Process</a:t>
            </a:r>
            <a:endParaRPr/>
          </a:p>
        </p:txBody>
      </p:sp>
      <p:pic>
        <p:nvPicPr>
          <p:cNvPr id="144" name="Google Shape;144;p26"/>
          <p:cNvPicPr preferRelativeResize="0"/>
          <p:nvPr/>
        </p:nvPicPr>
        <p:blipFill>
          <a:blip r:embed="rId3">
            <a:alphaModFix/>
          </a:blip>
          <a:stretch>
            <a:fillRect/>
          </a:stretch>
        </p:blipFill>
        <p:spPr>
          <a:xfrm>
            <a:off x="0" y="914971"/>
            <a:ext cx="9144001" cy="347790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7"/>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Impact of new process</a:t>
            </a:r>
            <a:endParaRPr/>
          </a:p>
        </p:txBody>
      </p:sp>
      <p:sp>
        <p:nvSpPr>
          <p:cNvPr id="150" name="Google Shape;150;p27"/>
          <p:cNvSpPr txBox="1"/>
          <p:nvPr>
            <p:ph idx="1" type="body"/>
          </p:nvPr>
        </p:nvSpPr>
        <p:spPr>
          <a:xfrm>
            <a:off x="311700" y="1000075"/>
            <a:ext cx="8520600" cy="34164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lang="en"/>
              <a:t>Simplified. Easier. More Efficient.</a:t>
            </a:r>
            <a:endParaRPr/>
          </a:p>
          <a:p>
            <a:pPr indent="-342900" lvl="0" marL="457200" rtl="0" algn="l">
              <a:spcBef>
                <a:spcPts val="1600"/>
              </a:spcBef>
              <a:spcAft>
                <a:spcPts val="0"/>
              </a:spcAft>
              <a:buSzPts val="1800"/>
              <a:buAutoNum type="arabicPeriod"/>
            </a:pPr>
            <a:r>
              <a:rPr lang="en"/>
              <a:t>Data elements that need correction are identified and notifications are sent directly to your inbox</a:t>
            </a:r>
            <a:endParaRPr/>
          </a:p>
          <a:p>
            <a:pPr indent="-342900" lvl="0" marL="457200" rtl="0" algn="l">
              <a:spcBef>
                <a:spcPts val="0"/>
              </a:spcBef>
              <a:spcAft>
                <a:spcPts val="0"/>
              </a:spcAft>
              <a:buSzPts val="1800"/>
              <a:buAutoNum type="arabicPeriod"/>
            </a:pPr>
            <a:r>
              <a:rPr lang="en"/>
              <a:t>No more submissions! All Chicago runs it for you!</a:t>
            </a:r>
            <a:endParaRPr/>
          </a:p>
          <a:p>
            <a:pPr indent="-342900" lvl="0" marL="457200" rtl="0" algn="l">
              <a:spcBef>
                <a:spcPts val="0"/>
              </a:spcBef>
              <a:spcAft>
                <a:spcPts val="0"/>
              </a:spcAft>
              <a:buSzPts val="1800"/>
              <a:buAutoNum type="arabicPeriod"/>
            </a:pPr>
            <a:r>
              <a:rPr lang="en"/>
              <a:t>Emphasis of the process is in correcting the data itself instead of on the submission process.</a:t>
            </a:r>
            <a:endParaRPr/>
          </a:p>
          <a:p>
            <a:pPr indent="-342900" lvl="0" marL="457200" rtl="0" algn="l">
              <a:spcBef>
                <a:spcPts val="0"/>
              </a:spcBef>
              <a:spcAft>
                <a:spcPts val="0"/>
              </a:spcAft>
              <a:buSzPts val="1800"/>
              <a:buAutoNum type="arabicPeriod"/>
            </a:pPr>
            <a:r>
              <a:rPr lang="en"/>
              <a:t>Puts more of a focus on personal relationships through data support sessions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8"/>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Extended scope</a:t>
            </a:r>
            <a:endParaRPr/>
          </a:p>
        </p:txBody>
      </p:sp>
      <p:sp>
        <p:nvSpPr>
          <p:cNvPr id="156" name="Google Shape;156;p28"/>
          <p:cNvSpPr txBox="1"/>
          <p:nvPr>
            <p:ph idx="1" type="body"/>
          </p:nvPr>
        </p:nvSpPr>
        <p:spPr>
          <a:xfrm>
            <a:off x="311700" y="863550"/>
            <a:ext cx="8520600" cy="34164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b="1" lang="en" sz="1200">
                <a:latin typeface="Raleway"/>
                <a:ea typeface="Raleway"/>
                <a:cs typeface="Raleway"/>
                <a:sym typeface="Raleway"/>
              </a:rPr>
              <a:t>Current data elements:</a:t>
            </a:r>
            <a:endParaRPr b="1" sz="1200">
              <a:latin typeface="Raleway"/>
              <a:ea typeface="Raleway"/>
              <a:cs typeface="Raleway"/>
              <a:sym typeface="Raleway"/>
            </a:endParaRPr>
          </a:p>
          <a:p>
            <a:pPr indent="-304800" lvl="0" marL="457200" rtl="0" algn="l">
              <a:spcBef>
                <a:spcPts val="1600"/>
              </a:spcBef>
              <a:spcAft>
                <a:spcPts val="0"/>
              </a:spcAft>
              <a:buSzPts val="1200"/>
              <a:buChar char="●"/>
            </a:pPr>
            <a:r>
              <a:rPr lang="en" sz="1200"/>
              <a:t>HUD Universal Data Elements</a:t>
            </a:r>
            <a:endParaRPr sz="1200"/>
          </a:p>
          <a:p>
            <a:pPr indent="-304800" lvl="0" marL="457200" rtl="0" algn="l">
              <a:spcBef>
                <a:spcPts val="0"/>
              </a:spcBef>
              <a:spcAft>
                <a:spcPts val="0"/>
              </a:spcAft>
              <a:buSzPts val="1200"/>
              <a:buChar char="●"/>
            </a:pPr>
            <a:r>
              <a:rPr lang="en" sz="1200"/>
              <a:t>Entries:  Household Composition (Child Only Entries)</a:t>
            </a:r>
            <a:endParaRPr sz="1200"/>
          </a:p>
          <a:p>
            <a:pPr indent="-304800" lvl="0" marL="457200" rtl="0" algn="l">
              <a:spcBef>
                <a:spcPts val="0"/>
              </a:spcBef>
              <a:spcAft>
                <a:spcPts val="0"/>
              </a:spcAft>
              <a:buSzPts val="1200"/>
              <a:buChar char="●"/>
            </a:pPr>
            <a:r>
              <a:rPr lang="en" sz="1200"/>
              <a:t>Entries:  Date Added (Timeliness)</a:t>
            </a:r>
            <a:endParaRPr sz="1200"/>
          </a:p>
          <a:p>
            <a:pPr indent="-304800" lvl="0" marL="457200" rtl="0" algn="l">
              <a:spcBef>
                <a:spcPts val="0"/>
              </a:spcBef>
              <a:spcAft>
                <a:spcPts val="0"/>
              </a:spcAft>
              <a:buSzPts val="1200"/>
              <a:buChar char="●"/>
            </a:pPr>
            <a:r>
              <a:rPr lang="en" sz="1200"/>
              <a:t>Entries: Bed Utilization</a:t>
            </a:r>
            <a:endParaRPr sz="1200"/>
          </a:p>
          <a:p>
            <a:pPr indent="-304800" lvl="0" marL="457200" rtl="0" algn="l">
              <a:spcBef>
                <a:spcPts val="0"/>
              </a:spcBef>
              <a:spcAft>
                <a:spcPts val="0"/>
              </a:spcAft>
              <a:buSzPts val="1200"/>
              <a:buChar char="●"/>
            </a:pPr>
            <a:r>
              <a:rPr lang="en" sz="1200"/>
              <a:t>Bed/Unit Lists: Bed Utilization</a:t>
            </a:r>
            <a:endParaRPr sz="1200"/>
          </a:p>
          <a:p>
            <a:pPr indent="0" lvl="0" marL="0" rtl="0" algn="l">
              <a:spcBef>
                <a:spcPts val="1600"/>
              </a:spcBef>
              <a:spcAft>
                <a:spcPts val="0"/>
              </a:spcAft>
              <a:buNone/>
            </a:pPr>
            <a:r>
              <a:rPr lang="en" sz="1200"/>
              <a:t>	</a:t>
            </a:r>
            <a:r>
              <a:rPr b="1" lang="en" sz="1200">
                <a:latin typeface="Raleway"/>
                <a:ea typeface="Raleway"/>
                <a:cs typeface="Raleway"/>
                <a:sym typeface="Raleway"/>
              </a:rPr>
              <a:t>New data elements:</a:t>
            </a:r>
            <a:endParaRPr b="1" sz="1200">
              <a:latin typeface="Raleway"/>
              <a:ea typeface="Raleway"/>
              <a:cs typeface="Raleway"/>
              <a:sym typeface="Raleway"/>
            </a:endParaRPr>
          </a:p>
          <a:p>
            <a:pPr indent="-304800" lvl="0" marL="457200" rtl="0" algn="l">
              <a:spcBef>
                <a:spcPts val="1600"/>
              </a:spcBef>
              <a:spcAft>
                <a:spcPts val="0"/>
              </a:spcAft>
              <a:buSzPts val="1200"/>
              <a:buChar char="●"/>
            </a:pPr>
            <a:r>
              <a:rPr lang="en" sz="1200"/>
              <a:t>Exits: Date Added (Timeliness)</a:t>
            </a:r>
            <a:endParaRPr sz="1200"/>
          </a:p>
          <a:p>
            <a:pPr indent="-304800" lvl="0" marL="457200" rtl="0" algn="l">
              <a:spcBef>
                <a:spcPts val="0"/>
              </a:spcBef>
              <a:spcAft>
                <a:spcPts val="0"/>
              </a:spcAft>
              <a:buSzPts val="1200"/>
              <a:buChar char="●"/>
            </a:pPr>
            <a:r>
              <a:rPr lang="en" sz="1200"/>
              <a:t>Exists: Destination</a:t>
            </a:r>
            <a:endParaRPr sz="1200"/>
          </a:p>
          <a:p>
            <a:pPr indent="-304800" lvl="0" marL="457200" rtl="0" algn="l">
              <a:spcBef>
                <a:spcPts val="0"/>
              </a:spcBef>
              <a:spcAft>
                <a:spcPts val="0"/>
              </a:spcAft>
              <a:buSzPts val="1200"/>
              <a:buChar char="●"/>
            </a:pPr>
            <a:r>
              <a:rPr lang="en" sz="1200"/>
              <a:t>Entries: Length of Stay (Bed Utilization)</a:t>
            </a:r>
            <a:endParaRPr sz="1200"/>
          </a:p>
          <a:p>
            <a:pPr indent="-304800" lvl="0" marL="457200" rtl="0" algn="l">
              <a:spcBef>
                <a:spcPts val="0"/>
              </a:spcBef>
              <a:spcAft>
                <a:spcPts val="0"/>
              </a:spcAft>
              <a:buSzPts val="1200"/>
              <a:buChar char="●"/>
            </a:pPr>
            <a:r>
              <a:rPr lang="en" sz="1200"/>
              <a:t>Entries: Overlapping Enrollments (Bed </a:t>
            </a:r>
            <a:r>
              <a:rPr lang="en" sz="1200"/>
              <a:t>Utilization</a:t>
            </a:r>
            <a:r>
              <a:rPr lang="en" sz="1200"/>
              <a:t> and Timeliness)</a:t>
            </a:r>
            <a:endParaRPr sz="1200"/>
          </a:p>
          <a:p>
            <a:pPr indent="-304800" lvl="0" marL="457200" rtl="0" algn="l">
              <a:spcBef>
                <a:spcPts val="0"/>
              </a:spcBef>
              <a:spcAft>
                <a:spcPts val="0"/>
              </a:spcAft>
              <a:buSzPts val="1200"/>
              <a:buChar char="●"/>
            </a:pPr>
            <a:r>
              <a:rPr lang="en" sz="1200"/>
              <a:t>Program Specific Elements by Workflow (SSVF, RHY, PATH, HOPWA)</a:t>
            </a:r>
            <a:endParaRPr sz="1200"/>
          </a:p>
          <a:p>
            <a:pPr indent="-304800" lvl="0" marL="457200" rtl="0" algn="l">
              <a:spcBef>
                <a:spcPts val="0"/>
              </a:spcBef>
              <a:spcAft>
                <a:spcPts val="0"/>
              </a:spcAft>
              <a:buSzPts val="1200"/>
              <a:buChar char="●"/>
            </a:pPr>
            <a:r>
              <a:rPr lang="en" sz="1200"/>
              <a:t>CES significant fields: Primary Contact Information for ES, TH, SO, SSO, and SH</a:t>
            </a:r>
            <a:endParaRPr sz="1200"/>
          </a:p>
          <a:p>
            <a:pPr indent="-304800" lvl="0" marL="457200" rtl="0" algn="l">
              <a:spcBef>
                <a:spcPts val="0"/>
              </a:spcBef>
              <a:spcAft>
                <a:spcPts val="0"/>
              </a:spcAft>
              <a:buSzPts val="1200"/>
              <a:buChar char="●"/>
            </a:pPr>
            <a:r>
              <a:rPr lang="en" sz="1200"/>
              <a:t>Housing Move-in Dates: Timeliness</a:t>
            </a:r>
            <a:endParaRPr sz="12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9"/>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Implementation</a:t>
            </a:r>
            <a:endParaRPr/>
          </a:p>
        </p:txBody>
      </p:sp>
      <p:sp>
        <p:nvSpPr>
          <p:cNvPr id="162" name="Google Shape;162;p29"/>
          <p:cNvSpPr txBox="1"/>
          <p:nvPr>
            <p:ph idx="1" type="body"/>
          </p:nvPr>
        </p:nvSpPr>
        <p:spPr>
          <a:xfrm>
            <a:off x="311700" y="10000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Process for implementation:</a:t>
            </a:r>
            <a:endParaRPr/>
          </a:p>
          <a:p>
            <a:pPr indent="-342900" lvl="0" marL="457200" rtl="0" algn="l">
              <a:spcBef>
                <a:spcPts val="1600"/>
              </a:spcBef>
              <a:spcAft>
                <a:spcPts val="0"/>
              </a:spcAft>
              <a:buSzPts val="1800"/>
              <a:buAutoNum type="arabicPeriod"/>
            </a:pPr>
            <a:r>
              <a:rPr lang="en"/>
              <a:t>Create backend programs to run the reports automatically</a:t>
            </a:r>
            <a:endParaRPr/>
          </a:p>
          <a:p>
            <a:pPr indent="-342900" lvl="0" marL="457200" rtl="0" algn="l">
              <a:spcBef>
                <a:spcPts val="0"/>
              </a:spcBef>
              <a:spcAft>
                <a:spcPts val="0"/>
              </a:spcAft>
              <a:buSzPts val="1800"/>
              <a:buAutoNum type="arabicPeriod"/>
            </a:pPr>
            <a:r>
              <a:rPr lang="en"/>
              <a:t>Send out test e mails to select group of ATAs to get feedback </a:t>
            </a:r>
            <a:endParaRPr/>
          </a:p>
          <a:p>
            <a:pPr indent="-342900" lvl="0" marL="457200" rtl="0" algn="l">
              <a:spcBef>
                <a:spcPts val="0"/>
              </a:spcBef>
              <a:spcAft>
                <a:spcPts val="0"/>
              </a:spcAft>
              <a:buSzPts val="1800"/>
              <a:buAutoNum type="arabicPeriod"/>
            </a:pPr>
            <a:r>
              <a:rPr lang="en"/>
              <a:t>Provide trainings and webinars to explain the process and understand details of what you can expect from All Chicago</a:t>
            </a:r>
            <a:endParaRPr/>
          </a:p>
          <a:p>
            <a:pPr indent="0" lvl="0" marL="0" rtl="0" algn="l">
              <a:spcBef>
                <a:spcPts val="1600"/>
              </a:spcBef>
              <a:spcAft>
                <a:spcPts val="0"/>
              </a:spcAft>
              <a:buNone/>
            </a:pPr>
            <a:r>
              <a:rPr lang="en"/>
              <a:t>This will be for January 2019 Data Quality process.</a:t>
            </a:r>
            <a:endParaRPr/>
          </a:p>
          <a:p>
            <a:pPr indent="0" lvl="0" marL="0" rtl="0" algn="l">
              <a:spcBef>
                <a:spcPts val="1600"/>
              </a:spcBef>
              <a:spcAft>
                <a:spcPts val="1600"/>
              </a:spcAft>
              <a:buNone/>
            </a:pPr>
            <a:r>
              <a:rPr lang="en"/>
              <a:t>Details about exact dates will be mentioned later.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 name="Shape 52"/>
        <p:cNvGrpSpPr/>
        <p:nvPr/>
      </p:nvGrpSpPr>
      <p:grpSpPr>
        <a:xfrm>
          <a:off x="0" y="0"/>
          <a:ext cx="0" cy="0"/>
          <a:chOff x="0" y="0"/>
          <a:chExt cx="0" cy="0"/>
        </a:xfrm>
      </p:grpSpPr>
      <p:sp>
        <p:nvSpPr>
          <p:cNvPr id="53" name="Google Shape;53;p12"/>
          <p:cNvSpPr txBox="1"/>
          <p:nvPr>
            <p:ph type="title"/>
          </p:nvPr>
        </p:nvSpPr>
        <p:spPr>
          <a:xfrm>
            <a:off x="265500" y="-125"/>
            <a:ext cx="4045200" cy="5143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ATA Meeting</a:t>
            </a:r>
            <a:endParaRPr/>
          </a:p>
        </p:txBody>
      </p:sp>
      <p:sp>
        <p:nvSpPr>
          <p:cNvPr id="54" name="Google Shape;54;p12"/>
          <p:cNvSpPr txBox="1"/>
          <p:nvPr>
            <p:ph idx="2" type="body"/>
          </p:nvPr>
        </p:nvSpPr>
        <p:spPr>
          <a:xfrm>
            <a:off x="4939500" y="495475"/>
            <a:ext cx="3837000" cy="36951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lang="en"/>
              <a:t>Introductions and Welcome</a:t>
            </a:r>
            <a:endParaRPr/>
          </a:p>
          <a:p>
            <a:pPr indent="-342900" lvl="0" marL="457200" rtl="0" algn="l">
              <a:spcBef>
                <a:spcPts val="0"/>
              </a:spcBef>
              <a:spcAft>
                <a:spcPts val="0"/>
              </a:spcAft>
              <a:buSzPts val="1800"/>
              <a:buChar char="●"/>
            </a:pPr>
            <a:r>
              <a:rPr lang="en"/>
              <a:t>Coordinated</a:t>
            </a:r>
            <a:r>
              <a:rPr lang="en"/>
              <a:t> Entry</a:t>
            </a:r>
            <a:endParaRPr/>
          </a:p>
          <a:p>
            <a:pPr indent="-342900" lvl="0" marL="457200" rtl="0" algn="l">
              <a:spcBef>
                <a:spcPts val="0"/>
              </a:spcBef>
              <a:spcAft>
                <a:spcPts val="0"/>
              </a:spcAft>
              <a:buSzPts val="1800"/>
              <a:buChar char="●"/>
            </a:pPr>
            <a:r>
              <a:rPr lang="en"/>
              <a:t>July Quarterly Data Quality Process Results</a:t>
            </a:r>
            <a:endParaRPr/>
          </a:p>
          <a:p>
            <a:pPr indent="-342900" lvl="0" marL="457200" rtl="0" algn="l">
              <a:spcBef>
                <a:spcPts val="0"/>
              </a:spcBef>
              <a:spcAft>
                <a:spcPts val="0"/>
              </a:spcAft>
              <a:buSzPts val="1800"/>
              <a:buChar char="●"/>
            </a:pPr>
            <a:r>
              <a:rPr lang="en"/>
              <a:t>Proposed Quarterly Data Quality Process Workflow</a:t>
            </a:r>
            <a:endParaRPr/>
          </a:p>
          <a:p>
            <a:pPr indent="-342900" lvl="0" marL="457200" rtl="0" algn="l">
              <a:spcBef>
                <a:spcPts val="0"/>
              </a:spcBef>
              <a:spcAft>
                <a:spcPts val="0"/>
              </a:spcAft>
              <a:buSzPts val="1800"/>
              <a:buChar char="●"/>
            </a:pPr>
            <a:r>
              <a:rPr lang="en"/>
              <a:t>Training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30"/>
          <p:cNvSpPr txBox="1"/>
          <p:nvPr>
            <p:ph type="title"/>
          </p:nvPr>
        </p:nvSpPr>
        <p:spPr>
          <a:xfrm>
            <a:off x="311700" y="1975750"/>
            <a:ext cx="8520600" cy="88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a:t>Training</a:t>
            </a:r>
            <a:endParaRPr sz="48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31"/>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Charges for New User Training </a:t>
            </a:r>
            <a:br>
              <a:rPr lang="en" sz="2400"/>
            </a:br>
            <a:r>
              <a:rPr lang="en" sz="2400"/>
              <a:t>begin October 1st, 2018</a:t>
            </a:r>
            <a:endParaRPr sz="2400"/>
          </a:p>
        </p:txBody>
      </p:sp>
      <p:graphicFrame>
        <p:nvGraphicFramePr>
          <p:cNvPr id="173" name="Google Shape;173;p31"/>
          <p:cNvGraphicFramePr/>
          <p:nvPr/>
        </p:nvGraphicFramePr>
        <p:xfrm>
          <a:off x="952500" y="1246350"/>
          <a:ext cx="3000000" cy="3000000"/>
        </p:xfrm>
        <a:graphic>
          <a:graphicData uri="http://schemas.openxmlformats.org/drawingml/2006/table">
            <a:tbl>
              <a:tblPr>
                <a:noFill/>
                <a:tableStyleId>{F361BA82-64F7-4BE3-A394-6DCF390EC2A8}</a:tableStyleId>
              </a:tblPr>
              <a:tblGrid>
                <a:gridCol w="1612650"/>
                <a:gridCol w="1743775"/>
                <a:gridCol w="3882575"/>
              </a:tblGrid>
              <a:tr h="514825">
                <a:tc>
                  <a:txBody>
                    <a:bodyPr>
                      <a:noAutofit/>
                    </a:bodyPr>
                    <a:lstStyle/>
                    <a:p>
                      <a:pPr indent="0" lvl="0" marL="0" rtl="0" algn="ctr">
                        <a:spcBef>
                          <a:spcPts val="0"/>
                        </a:spcBef>
                        <a:spcAft>
                          <a:spcPts val="0"/>
                        </a:spcAft>
                        <a:buNone/>
                      </a:pPr>
                      <a:r>
                        <a:rPr lang="en" sz="1800">
                          <a:latin typeface="Raleway"/>
                          <a:ea typeface="Raleway"/>
                          <a:cs typeface="Raleway"/>
                          <a:sym typeface="Raleway"/>
                        </a:rPr>
                        <a:t>Format</a:t>
                      </a:r>
                      <a:endParaRPr sz="1800">
                        <a:latin typeface="Raleway"/>
                        <a:ea typeface="Raleway"/>
                        <a:cs typeface="Raleway"/>
                        <a:sym typeface="Raleway"/>
                      </a:endParaRPr>
                    </a:p>
                  </a:txBody>
                  <a:tcPr marT="91425" marB="91425" marR="91425" marL="91425" anchor="ctr">
                    <a:solidFill>
                      <a:srgbClr val="D9D9D9"/>
                    </a:solidFill>
                  </a:tcPr>
                </a:tc>
                <a:tc>
                  <a:txBody>
                    <a:bodyPr>
                      <a:noAutofit/>
                    </a:bodyPr>
                    <a:lstStyle/>
                    <a:p>
                      <a:pPr indent="0" lvl="0" marL="0" rtl="0" algn="ctr">
                        <a:spcBef>
                          <a:spcPts val="0"/>
                        </a:spcBef>
                        <a:spcAft>
                          <a:spcPts val="0"/>
                        </a:spcAft>
                        <a:buNone/>
                      </a:pPr>
                      <a:r>
                        <a:rPr lang="en" sz="1800">
                          <a:latin typeface="Raleway"/>
                          <a:ea typeface="Raleway"/>
                          <a:cs typeface="Raleway"/>
                          <a:sym typeface="Raleway"/>
                        </a:rPr>
                        <a:t>Fee</a:t>
                      </a:r>
                      <a:endParaRPr sz="1800">
                        <a:latin typeface="Raleway"/>
                        <a:ea typeface="Raleway"/>
                        <a:cs typeface="Raleway"/>
                        <a:sym typeface="Raleway"/>
                      </a:endParaRPr>
                    </a:p>
                  </a:txBody>
                  <a:tcPr marT="91425" marB="91425" marR="91425" marL="91425" anchor="ctr">
                    <a:solidFill>
                      <a:srgbClr val="D9D9D9"/>
                    </a:solidFill>
                  </a:tcPr>
                </a:tc>
                <a:tc>
                  <a:txBody>
                    <a:bodyPr>
                      <a:noAutofit/>
                    </a:bodyPr>
                    <a:lstStyle/>
                    <a:p>
                      <a:pPr indent="0" lvl="0" marL="0" rtl="0" algn="ctr">
                        <a:spcBef>
                          <a:spcPts val="0"/>
                        </a:spcBef>
                        <a:spcAft>
                          <a:spcPts val="0"/>
                        </a:spcAft>
                        <a:buNone/>
                      </a:pPr>
                      <a:r>
                        <a:rPr lang="en" sz="1800">
                          <a:latin typeface="Raleway"/>
                          <a:ea typeface="Raleway"/>
                          <a:cs typeface="Raleway"/>
                          <a:sym typeface="Raleway"/>
                        </a:rPr>
                        <a:t>Course</a:t>
                      </a:r>
                      <a:endParaRPr sz="1800">
                        <a:latin typeface="Raleway"/>
                        <a:ea typeface="Raleway"/>
                        <a:cs typeface="Raleway"/>
                        <a:sym typeface="Raleway"/>
                      </a:endParaRPr>
                    </a:p>
                  </a:txBody>
                  <a:tcPr marT="91425" marB="91425" marR="91425" marL="91425" anchor="ctr">
                    <a:solidFill>
                      <a:srgbClr val="D9D9D9"/>
                    </a:solidFill>
                  </a:tcPr>
                </a:tc>
              </a:tr>
              <a:tr h="471425">
                <a:tc>
                  <a:txBody>
                    <a:bodyPr>
                      <a:noAutofit/>
                    </a:bodyPr>
                    <a:lstStyle/>
                    <a:p>
                      <a:pPr indent="0" lvl="0" marL="0" rtl="0" algn="ctr">
                        <a:spcBef>
                          <a:spcPts val="0"/>
                        </a:spcBef>
                        <a:spcAft>
                          <a:spcPts val="0"/>
                        </a:spcAft>
                        <a:buNone/>
                      </a:pPr>
                      <a:r>
                        <a:rPr lang="en"/>
                        <a:t>Online</a:t>
                      </a:r>
                      <a:endParaRPr/>
                    </a:p>
                  </a:txBody>
                  <a:tcPr marT="91425" marB="91425" marR="91425" marL="91425" anchor="ctr"/>
                </a:tc>
                <a:tc>
                  <a:txBody>
                    <a:bodyPr>
                      <a:noAutofit/>
                    </a:bodyPr>
                    <a:lstStyle/>
                    <a:p>
                      <a:pPr indent="0" lvl="0" marL="0" rtl="0" algn="l">
                        <a:spcBef>
                          <a:spcPts val="0"/>
                        </a:spcBef>
                        <a:spcAft>
                          <a:spcPts val="0"/>
                        </a:spcAft>
                        <a:buNone/>
                      </a:pPr>
                      <a:r>
                        <a:rPr lang="en"/>
                        <a:t>No charge</a:t>
                      </a:r>
                      <a:endParaRPr/>
                    </a:p>
                  </a:txBody>
                  <a:tcPr marT="91425" marB="91425" marR="91425" marL="91425" anchor="ctr"/>
                </a:tc>
                <a:tc>
                  <a:txBody>
                    <a:bodyPr>
                      <a:noAutofit/>
                    </a:bodyPr>
                    <a:lstStyle/>
                    <a:p>
                      <a:pPr indent="0" lvl="0" marL="0" rtl="0" algn="l">
                        <a:spcBef>
                          <a:spcPts val="0"/>
                        </a:spcBef>
                        <a:spcAft>
                          <a:spcPts val="0"/>
                        </a:spcAft>
                        <a:buNone/>
                      </a:pPr>
                      <a:r>
                        <a:rPr lang="en"/>
                        <a:t>I. Introduction to HMIS</a:t>
                      </a:r>
                      <a:endParaRPr/>
                    </a:p>
                  </a:txBody>
                  <a:tcPr marT="91425" marB="91425" marR="91425" marL="91425" anchor="ctr"/>
                </a:tc>
              </a:tr>
              <a:tr h="824725">
                <a:tc>
                  <a:txBody>
                    <a:bodyPr>
                      <a:noAutofit/>
                    </a:bodyPr>
                    <a:lstStyle/>
                    <a:p>
                      <a:pPr indent="0" lvl="0" marL="0" rtl="0" algn="ctr">
                        <a:spcBef>
                          <a:spcPts val="0"/>
                        </a:spcBef>
                        <a:spcAft>
                          <a:spcPts val="0"/>
                        </a:spcAft>
                        <a:buNone/>
                      </a:pPr>
                      <a:r>
                        <a:rPr lang="en"/>
                        <a:t>Online</a:t>
                      </a:r>
                      <a:endParaRPr/>
                    </a:p>
                  </a:txBody>
                  <a:tcPr marT="91425" marB="91425" marR="91425" marL="91425" anchor="ctr"/>
                </a:tc>
                <a:tc>
                  <a:txBody>
                    <a:bodyPr>
                      <a:noAutofit/>
                    </a:bodyPr>
                    <a:lstStyle/>
                    <a:p>
                      <a:pPr indent="0" lvl="0" marL="0" rtl="0" algn="l">
                        <a:spcBef>
                          <a:spcPts val="0"/>
                        </a:spcBef>
                        <a:spcAft>
                          <a:spcPts val="0"/>
                        </a:spcAft>
                        <a:buNone/>
                      </a:pPr>
                      <a:r>
                        <a:rPr lang="en"/>
                        <a:t>$25 per person per course, beginning October 2018</a:t>
                      </a:r>
                      <a:endParaRPr/>
                    </a:p>
                  </a:txBody>
                  <a:tcPr marT="91425" marB="91425" marR="91425" marL="91425" anchor="ctr"/>
                </a:tc>
                <a:tc>
                  <a:txBody>
                    <a:bodyPr>
                      <a:noAutofit/>
                    </a:bodyPr>
                    <a:lstStyle/>
                    <a:p>
                      <a:pPr indent="0" lvl="0" marL="0" rtl="0" algn="l">
                        <a:spcBef>
                          <a:spcPts val="0"/>
                        </a:spcBef>
                        <a:spcAft>
                          <a:spcPts val="0"/>
                        </a:spcAft>
                        <a:buClr>
                          <a:schemeClr val="dk1"/>
                        </a:buClr>
                        <a:buSzPts val="1100"/>
                        <a:buFont typeface="Arial"/>
                        <a:buNone/>
                      </a:pPr>
                      <a:r>
                        <a:rPr lang="en"/>
                        <a:t>II. Project-specific Workflow</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b="1" lang="en"/>
                        <a:t>Track A:</a:t>
                      </a:r>
                      <a:r>
                        <a:rPr lang="en"/>
                        <a:t> ES, TH, SH</a:t>
                      </a:r>
                      <a:endParaRPr/>
                    </a:p>
                    <a:p>
                      <a:pPr indent="0" lvl="0" marL="0" rtl="0" algn="l">
                        <a:spcBef>
                          <a:spcPts val="0"/>
                        </a:spcBef>
                        <a:spcAft>
                          <a:spcPts val="0"/>
                        </a:spcAft>
                        <a:buClr>
                          <a:schemeClr val="dk1"/>
                        </a:buClr>
                        <a:buSzPts val="1100"/>
                        <a:buFont typeface="Arial"/>
                        <a:buNone/>
                      </a:pPr>
                      <a:r>
                        <a:rPr b="1" lang="en"/>
                        <a:t>Track B:</a:t>
                      </a:r>
                      <a:r>
                        <a:rPr lang="en"/>
                        <a:t> PH, PSH, CoC RRH (RRH)</a:t>
                      </a:r>
                      <a:endParaRPr/>
                    </a:p>
                    <a:p>
                      <a:pPr indent="0" lvl="0" marL="0" rtl="0" algn="l">
                        <a:spcBef>
                          <a:spcPts val="0"/>
                        </a:spcBef>
                        <a:spcAft>
                          <a:spcPts val="0"/>
                        </a:spcAft>
                        <a:buClr>
                          <a:schemeClr val="dk1"/>
                        </a:buClr>
                        <a:buSzPts val="1100"/>
                        <a:buFont typeface="Arial"/>
                        <a:buNone/>
                      </a:pPr>
                      <a:r>
                        <a:rPr b="1" lang="en"/>
                        <a:t>Track C</a:t>
                      </a:r>
                      <a:r>
                        <a:rPr lang="en"/>
                        <a:t>: SSVF</a:t>
                      </a:r>
                      <a:endParaRPr/>
                    </a:p>
                    <a:p>
                      <a:pPr indent="0" lvl="0" marL="0" rtl="0" algn="l">
                        <a:spcBef>
                          <a:spcPts val="0"/>
                        </a:spcBef>
                        <a:spcAft>
                          <a:spcPts val="0"/>
                        </a:spcAft>
                        <a:buClr>
                          <a:schemeClr val="dk1"/>
                        </a:buClr>
                        <a:buSzPts val="1100"/>
                        <a:buFont typeface="Arial"/>
                        <a:buNone/>
                      </a:pPr>
                      <a:r>
                        <a:rPr b="1" lang="en"/>
                        <a:t>Track D:</a:t>
                      </a:r>
                      <a:r>
                        <a:rPr lang="en"/>
                        <a:t> ESG  RRH</a:t>
                      </a:r>
                      <a:endParaRPr/>
                    </a:p>
                    <a:p>
                      <a:pPr indent="0" lvl="0" marL="0" rtl="0" algn="l">
                        <a:spcBef>
                          <a:spcPts val="0"/>
                        </a:spcBef>
                        <a:spcAft>
                          <a:spcPts val="0"/>
                        </a:spcAft>
                        <a:buClr>
                          <a:schemeClr val="dk1"/>
                        </a:buClr>
                        <a:buSzPts val="1100"/>
                        <a:buFont typeface="Arial"/>
                        <a:buNone/>
                      </a:pPr>
                      <a:r>
                        <a:rPr b="1" lang="en"/>
                        <a:t>Track E:</a:t>
                      </a:r>
                      <a:r>
                        <a:rPr lang="en"/>
                        <a:t> PATH</a:t>
                      </a:r>
                      <a:endParaRPr/>
                    </a:p>
                    <a:p>
                      <a:pPr indent="0" lvl="0" marL="0" rtl="0" algn="l">
                        <a:spcBef>
                          <a:spcPts val="0"/>
                        </a:spcBef>
                        <a:spcAft>
                          <a:spcPts val="0"/>
                        </a:spcAft>
                        <a:buNone/>
                      </a:pPr>
                      <a:r>
                        <a:rPr b="1" lang="en"/>
                        <a:t>Track F:</a:t>
                      </a:r>
                      <a:r>
                        <a:rPr lang="en"/>
                        <a:t> RHY</a:t>
                      </a:r>
                      <a:endParaRPr/>
                    </a:p>
                  </a:txBody>
                  <a:tcPr marT="91425" marB="91425" marR="91425" marL="91425" anchor="ctr"/>
                </a:tc>
              </a:tr>
              <a:tr h="704675">
                <a:tc>
                  <a:txBody>
                    <a:bodyPr>
                      <a:noAutofit/>
                    </a:bodyPr>
                    <a:lstStyle/>
                    <a:p>
                      <a:pPr indent="0" lvl="0" marL="0" rtl="0" algn="ctr">
                        <a:spcBef>
                          <a:spcPts val="0"/>
                        </a:spcBef>
                        <a:spcAft>
                          <a:spcPts val="0"/>
                        </a:spcAft>
                        <a:buNone/>
                      </a:pPr>
                      <a:r>
                        <a:rPr lang="en"/>
                        <a:t>In Person</a:t>
                      </a:r>
                      <a:endParaRPr/>
                    </a:p>
                  </a:txBody>
                  <a:tcPr marT="91425" marB="91425" marR="91425" marL="91425" anchor="ctr"/>
                </a:tc>
                <a:tc>
                  <a:txBody>
                    <a:bodyPr>
                      <a:noAutofit/>
                    </a:bodyPr>
                    <a:lstStyle/>
                    <a:p>
                      <a:pPr indent="0" lvl="0" marL="0" rtl="0" algn="l">
                        <a:spcBef>
                          <a:spcPts val="0"/>
                        </a:spcBef>
                        <a:spcAft>
                          <a:spcPts val="0"/>
                        </a:spcAft>
                        <a:buNone/>
                      </a:pPr>
                      <a:r>
                        <a:rPr lang="en"/>
                        <a:t>No charge</a:t>
                      </a:r>
                      <a:endParaRPr/>
                    </a:p>
                  </a:txBody>
                  <a:tcPr marT="91425" marB="91425" marR="91425" marL="91425" anchor="ctr"/>
                </a:tc>
                <a:tc>
                  <a:txBody>
                    <a:bodyPr>
                      <a:noAutofit/>
                    </a:bodyPr>
                    <a:lstStyle/>
                    <a:p>
                      <a:pPr indent="0" lvl="0" marL="0" rtl="0" algn="l">
                        <a:spcBef>
                          <a:spcPts val="0"/>
                        </a:spcBef>
                        <a:spcAft>
                          <a:spcPts val="0"/>
                        </a:spcAft>
                        <a:buNone/>
                      </a:pPr>
                      <a:r>
                        <a:rPr lang="en"/>
                        <a:t>III. Evaluation</a:t>
                      </a:r>
                      <a:endParaRPr/>
                    </a:p>
                  </a:txBody>
                  <a:tcPr marT="91425" marB="91425" marR="91425" marL="91425" anchor="ct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32"/>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Charges for Coordinated Entry </a:t>
            </a:r>
            <a:br>
              <a:rPr lang="en" sz="2400"/>
            </a:br>
            <a:r>
              <a:rPr lang="en" sz="2400"/>
              <a:t>begin October 1st, 2018</a:t>
            </a:r>
            <a:endParaRPr sz="2400"/>
          </a:p>
        </p:txBody>
      </p:sp>
      <p:graphicFrame>
        <p:nvGraphicFramePr>
          <p:cNvPr id="179" name="Google Shape;179;p32"/>
          <p:cNvGraphicFramePr/>
          <p:nvPr/>
        </p:nvGraphicFramePr>
        <p:xfrm>
          <a:off x="952500" y="1246350"/>
          <a:ext cx="3000000" cy="3000000"/>
        </p:xfrm>
        <a:graphic>
          <a:graphicData uri="http://schemas.openxmlformats.org/drawingml/2006/table">
            <a:tbl>
              <a:tblPr>
                <a:noFill/>
                <a:tableStyleId>{F361BA82-64F7-4BE3-A394-6DCF390EC2A8}</a:tableStyleId>
              </a:tblPr>
              <a:tblGrid>
                <a:gridCol w="1612650"/>
                <a:gridCol w="2824425"/>
                <a:gridCol w="2801925"/>
              </a:tblGrid>
              <a:tr h="446675">
                <a:tc>
                  <a:txBody>
                    <a:bodyPr>
                      <a:noAutofit/>
                    </a:bodyPr>
                    <a:lstStyle/>
                    <a:p>
                      <a:pPr indent="0" lvl="0" marL="0" rtl="0" algn="ctr">
                        <a:spcBef>
                          <a:spcPts val="0"/>
                        </a:spcBef>
                        <a:spcAft>
                          <a:spcPts val="0"/>
                        </a:spcAft>
                        <a:buNone/>
                      </a:pPr>
                      <a:r>
                        <a:rPr lang="en" sz="1800">
                          <a:latin typeface="Raleway"/>
                          <a:ea typeface="Raleway"/>
                          <a:cs typeface="Raleway"/>
                          <a:sym typeface="Raleway"/>
                        </a:rPr>
                        <a:t>Format</a:t>
                      </a:r>
                      <a:endParaRPr sz="1800">
                        <a:latin typeface="Raleway"/>
                        <a:ea typeface="Raleway"/>
                        <a:cs typeface="Raleway"/>
                        <a:sym typeface="Raleway"/>
                      </a:endParaRPr>
                    </a:p>
                  </a:txBody>
                  <a:tcPr marT="91425" marB="91425" marR="91425" marL="91425" anchor="ctr">
                    <a:solidFill>
                      <a:srgbClr val="D9D9D9"/>
                    </a:solidFill>
                  </a:tcPr>
                </a:tc>
                <a:tc>
                  <a:txBody>
                    <a:bodyPr>
                      <a:noAutofit/>
                    </a:bodyPr>
                    <a:lstStyle/>
                    <a:p>
                      <a:pPr indent="0" lvl="0" marL="0" rtl="0" algn="ctr">
                        <a:spcBef>
                          <a:spcPts val="0"/>
                        </a:spcBef>
                        <a:spcAft>
                          <a:spcPts val="0"/>
                        </a:spcAft>
                        <a:buNone/>
                      </a:pPr>
                      <a:r>
                        <a:rPr lang="en" sz="1800">
                          <a:latin typeface="Raleway"/>
                          <a:ea typeface="Raleway"/>
                          <a:cs typeface="Raleway"/>
                          <a:sym typeface="Raleway"/>
                        </a:rPr>
                        <a:t>Fee</a:t>
                      </a:r>
                      <a:endParaRPr sz="1800">
                        <a:latin typeface="Raleway"/>
                        <a:ea typeface="Raleway"/>
                        <a:cs typeface="Raleway"/>
                        <a:sym typeface="Raleway"/>
                      </a:endParaRPr>
                    </a:p>
                  </a:txBody>
                  <a:tcPr marT="91425" marB="91425" marR="91425" marL="91425" anchor="ctr">
                    <a:solidFill>
                      <a:srgbClr val="D9D9D9"/>
                    </a:solidFill>
                  </a:tcPr>
                </a:tc>
                <a:tc>
                  <a:txBody>
                    <a:bodyPr>
                      <a:noAutofit/>
                    </a:bodyPr>
                    <a:lstStyle/>
                    <a:p>
                      <a:pPr indent="0" lvl="0" marL="0" rtl="0" algn="ctr">
                        <a:spcBef>
                          <a:spcPts val="0"/>
                        </a:spcBef>
                        <a:spcAft>
                          <a:spcPts val="0"/>
                        </a:spcAft>
                        <a:buNone/>
                      </a:pPr>
                      <a:r>
                        <a:rPr lang="en" sz="1800">
                          <a:latin typeface="Raleway"/>
                          <a:ea typeface="Raleway"/>
                          <a:cs typeface="Raleway"/>
                          <a:sym typeface="Raleway"/>
                        </a:rPr>
                        <a:t>Course</a:t>
                      </a:r>
                      <a:endParaRPr sz="1800">
                        <a:latin typeface="Raleway"/>
                        <a:ea typeface="Raleway"/>
                        <a:cs typeface="Raleway"/>
                        <a:sym typeface="Raleway"/>
                      </a:endParaRPr>
                    </a:p>
                  </a:txBody>
                  <a:tcPr marT="91425" marB="91425" marR="91425" marL="91425" anchor="ctr">
                    <a:solidFill>
                      <a:srgbClr val="D9D9D9"/>
                    </a:solidFill>
                  </a:tcPr>
                </a:tc>
              </a:tr>
              <a:tr h="409025">
                <a:tc>
                  <a:txBody>
                    <a:bodyPr>
                      <a:noAutofit/>
                    </a:bodyPr>
                    <a:lstStyle/>
                    <a:p>
                      <a:pPr indent="0" lvl="0" marL="0" rtl="0" algn="ctr">
                        <a:spcBef>
                          <a:spcPts val="0"/>
                        </a:spcBef>
                        <a:spcAft>
                          <a:spcPts val="0"/>
                        </a:spcAft>
                        <a:buNone/>
                      </a:pPr>
                      <a:r>
                        <a:rPr lang="en"/>
                        <a:t>Online</a:t>
                      </a:r>
                      <a:endParaRPr/>
                    </a:p>
                  </a:txBody>
                  <a:tcPr marT="91425" marB="91425" marR="91425" marL="91425" anchor="ctr"/>
                </a:tc>
                <a:tc>
                  <a:txBody>
                    <a:bodyPr>
                      <a:noAutofit/>
                    </a:bodyPr>
                    <a:lstStyle/>
                    <a:p>
                      <a:pPr indent="0" lvl="0" marL="0" rtl="0" algn="l">
                        <a:spcBef>
                          <a:spcPts val="0"/>
                        </a:spcBef>
                        <a:spcAft>
                          <a:spcPts val="0"/>
                        </a:spcAft>
                        <a:buNone/>
                      </a:pPr>
                      <a:r>
                        <a:rPr lang="en"/>
                        <a:t>No charge</a:t>
                      </a:r>
                      <a:endParaRPr/>
                    </a:p>
                  </a:txBody>
                  <a:tcPr marT="91425" marB="91425" marR="91425" marL="91425" anchor="ctr"/>
                </a:tc>
                <a:tc>
                  <a:txBody>
                    <a:bodyPr>
                      <a:noAutofit/>
                    </a:bodyPr>
                    <a:lstStyle/>
                    <a:p>
                      <a:pPr indent="0" lvl="0" marL="0" rtl="0" algn="l">
                        <a:spcBef>
                          <a:spcPts val="0"/>
                        </a:spcBef>
                        <a:spcAft>
                          <a:spcPts val="0"/>
                        </a:spcAft>
                        <a:buNone/>
                      </a:pPr>
                      <a:r>
                        <a:rPr lang="en"/>
                        <a:t>I. Introduction to HMIS</a:t>
                      </a:r>
                      <a:endParaRPr/>
                    </a:p>
                  </a:txBody>
                  <a:tcPr marT="91425" marB="91425" marR="91425" marL="91425" anchor="ctr"/>
                </a:tc>
              </a:tr>
              <a:tr h="1953675">
                <a:tc>
                  <a:txBody>
                    <a:bodyPr>
                      <a:noAutofit/>
                    </a:bodyPr>
                    <a:lstStyle/>
                    <a:p>
                      <a:pPr indent="0" lvl="0" marL="0" rtl="0" algn="ctr">
                        <a:spcBef>
                          <a:spcPts val="0"/>
                        </a:spcBef>
                        <a:spcAft>
                          <a:spcPts val="0"/>
                        </a:spcAft>
                        <a:buNone/>
                      </a:pPr>
                      <a:r>
                        <a:rPr lang="en"/>
                        <a:t>Online</a:t>
                      </a:r>
                      <a:endParaRPr/>
                    </a:p>
                  </a:txBody>
                  <a:tcPr marT="91425" marB="91425" marR="91425" marL="91425" anchor="ctr"/>
                </a:tc>
                <a:tc>
                  <a:txBody>
                    <a:bodyPr>
                      <a:noAutofit/>
                    </a:bodyPr>
                    <a:lstStyle/>
                    <a:p>
                      <a:pPr indent="0" lvl="0" marL="0" rtl="0" algn="l">
                        <a:spcBef>
                          <a:spcPts val="0"/>
                        </a:spcBef>
                        <a:spcAft>
                          <a:spcPts val="0"/>
                        </a:spcAft>
                        <a:buNone/>
                      </a:pPr>
                      <a:r>
                        <a:rPr lang="en"/>
                        <a:t>Two options based on an agency's funding:</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b="1" lang="en"/>
                        <a:t>No charge for HUD funded programs</a:t>
                      </a:r>
                      <a:endParaRPr b="1"/>
                    </a:p>
                    <a:p>
                      <a:pPr indent="-317500" lvl="0" marL="457200" rtl="0" algn="l">
                        <a:spcBef>
                          <a:spcPts val="0"/>
                        </a:spcBef>
                        <a:spcAft>
                          <a:spcPts val="0"/>
                        </a:spcAft>
                        <a:buSzPts val="1400"/>
                        <a:buChar char="●"/>
                      </a:pPr>
                      <a:r>
                        <a:rPr lang="en"/>
                        <a:t>$50 charge for non-HUD/CoC programs and entities</a:t>
                      </a:r>
                      <a:endParaRPr/>
                    </a:p>
                    <a:p>
                      <a:pPr indent="0" lvl="0" marL="0" rtl="0" algn="l">
                        <a:spcBef>
                          <a:spcPts val="0"/>
                        </a:spcBef>
                        <a:spcAft>
                          <a:spcPts val="0"/>
                        </a:spcAft>
                        <a:buNone/>
                      </a:pPr>
                      <a:r>
                        <a:t/>
                      </a:r>
                      <a:endParaRPr/>
                    </a:p>
                  </a:txBody>
                  <a:tcPr marT="91425" marB="91425" marR="91425" marL="91425" anchor="ctr"/>
                </a:tc>
                <a:tc>
                  <a:txBody>
                    <a:bodyPr>
                      <a:noAutofit/>
                    </a:bodyPr>
                    <a:lstStyle/>
                    <a:p>
                      <a:pPr indent="0" lvl="0" marL="0" rtl="0" algn="l">
                        <a:spcBef>
                          <a:spcPts val="0"/>
                        </a:spcBef>
                        <a:spcAft>
                          <a:spcPts val="0"/>
                        </a:spcAft>
                        <a:buNone/>
                      </a:pPr>
                      <a:r>
                        <a:rPr lang="en"/>
                        <a:t>II. CES Skilled Assessor Training</a:t>
                      </a:r>
                      <a:endParaRPr/>
                    </a:p>
                  </a:txBody>
                  <a:tcPr marT="91425" marB="91425" marR="91425" marL="91425" anchor="ctr"/>
                </a:tc>
              </a:tr>
              <a:tr h="611400">
                <a:tc>
                  <a:txBody>
                    <a:bodyPr>
                      <a:noAutofit/>
                    </a:bodyPr>
                    <a:lstStyle/>
                    <a:p>
                      <a:pPr indent="0" lvl="0" marL="0" rtl="0" algn="ctr">
                        <a:spcBef>
                          <a:spcPts val="0"/>
                        </a:spcBef>
                        <a:spcAft>
                          <a:spcPts val="0"/>
                        </a:spcAft>
                        <a:buNone/>
                      </a:pPr>
                      <a:r>
                        <a:rPr lang="en"/>
                        <a:t>In Person</a:t>
                      </a:r>
                      <a:endParaRPr/>
                    </a:p>
                  </a:txBody>
                  <a:tcPr marT="91425" marB="91425" marR="91425" marL="91425" anchor="ctr"/>
                </a:tc>
                <a:tc>
                  <a:txBody>
                    <a:bodyPr>
                      <a:noAutofit/>
                    </a:bodyPr>
                    <a:lstStyle/>
                    <a:p>
                      <a:pPr indent="0" lvl="0" marL="0" rtl="0" algn="l">
                        <a:spcBef>
                          <a:spcPts val="0"/>
                        </a:spcBef>
                        <a:spcAft>
                          <a:spcPts val="0"/>
                        </a:spcAft>
                        <a:buNone/>
                      </a:pPr>
                      <a:r>
                        <a:rPr lang="en"/>
                        <a:t>No charge</a:t>
                      </a:r>
                      <a:endParaRPr/>
                    </a:p>
                  </a:txBody>
                  <a:tcPr marT="91425" marB="91425" marR="91425" marL="91425" anchor="ctr"/>
                </a:tc>
                <a:tc>
                  <a:txBody>
                    <a:bodyPr>
                      <a:noAutofit/>
                    </a:bodyPr>
                    <a:lstStyle/>
                    <a:p>
                      <a:pPr indent="0" lvl="0" marL="0" rtl="0" algn="l">
                        <a:spcBef>
                          <a:spcPts val="0"/>
                        </a:spcBef>
                        <a:spcAft>
                          <a:spcPts val="0"/>
                        </a:spcAft>
                        <a:buNone/>
                      </a:pPr>
                      <a:r>
                        <a:rPr lang="en"/>
                        <a:t>III. Evaluation</a:t>
                      </a:r>
                      <a:endParaRPr/>
                    </a:p>
                  </a:txBody>
                  <a:tcPr marT="91425" marB="91425" marR="91425" marL="91425" anchor="ct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33"/>
          <p:cNvSpPr txBox="1"/>
          <p:nvPr>
            <p:ph type="title"/>
          </p:nvPr>
        </p:nvSpPr>
        <p:spPr>
          <a:xfrm>
            <a:off x="311700" y="1975750"/>
            <a:ext cx="8520600" cy="88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a:t>Courses</a:t>
            </a:r>
            <a:endParaRPr sz="48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34"/>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Courses</a:t>
            </a:r>
            <a:endParaRPr sz="2400"/>
          </a:p>
        </p:txBody>
      </p:sp>
      <p:sp>
        <p:nvSpPr>
          <p:cNvPr id="190" name="Google Shape;190;p34"/>
          <p:cNvSpPr txBox="1"/>
          <p:nvPr>
            <p:ph idx="1" type="body"/>
          </p:nvPr>
        </p:nvSpPr>
        <p:spPr>
          <a:xfrm>
            <a:off x="311700" y="1000075"/>
            <a:ext cx="8520600" cy="3444600"/>
          </a:xfrm>
          <a:prstGeom prst="rect">
            <a:avLst/>
          </a:prstGeom>
        </p:spPr>
        <p:txBody>
          <a:bodyPr anchorCtr="0" anchor="ctr" bIns="91425" lIns="91425" spcFirstLastPara="1" rIns="91425" wrap="square" tIns="91425">
            <a:noAutofit/>
          </a:bodyPr>
          <a:lstStyle/>
          <a:p>
            <a:pPr indent="-342900" lvl="0" marL="457200" marR="0" rtl="0" algn="l">
              <a:lnSpc>
                <a:spcPct val="115000"/>
              </a:lnSpc>
              <a:spcBef>
                <a:spcPts val="0"/>
              </a:spcBef>
              <a:spcAft>
                <a:spcPts val="0"/>
              </a:spcAft>
              <a:buSzPts val="1800"/>
              <a:buChar char="●"/>
            </a:pPr>
            <a:r>
              <a:rPr lang="en"/>
              <a:t>Track A: ES, TH, SH</a:t>
            </a:r>
            <a:endParaRPr/>
          </a:p>
          <a:p>
            <a:pPr indent="-342900" lvl="0" marL="457200" marR="0" rtl="0" algn="l">
              <a:lnSpc>
                <a:spcPct val="115000"/>
              </a:lnSpc>
              <a:spcBef>
                <a:spcPts val="0"/>
              </a:spcBef>
              <a:spcAft>
                <a:spcPts val="0"/>
              </a:spcAft>
              <a:buSzPts val="1800"/>
              <a:buChar char="●"/>
            </a:pPr>
            <a:r>
              <a:rPr lang="en"/>
              <a:t>Track B: PH, PSH, CoC RRH (RRH)</a:t>
            </a:r>
            <a:endParaRPr/>
          </a:p>
          <a:p>
            <a:pPr indent="-342900" lvl="0" marL="457200" marR="0" rtl="0" algn="l">
              <a:lnSpc>
                <a:spcPct val="115000"/>
              </a:lnSpc>
              <a:spcBef>
                <a:spcPts val="0"/>
              </a:spcBef>
              <a:spcAft>
                <a:spcPts val="0"/>
              </a:spcAft>
              <a:buSzPts val="1800"/>
              <a:buChar char="●"/>
            </a:pPr>
            <a:r>
              <a:rPr lang="en"/>
              <a:t>Track C: SSVF</a:t>
            </a:r>
            <a:endParaRPr/>
          </a:p>
          <a:p>
            <a:pPr indent="-342900" lvl="0" marL="457200" marR="0" rtl="0" algn="l">
              <a:lnSpc>
                <a:spcPct val="115000"/>
              </a:lnSpc>
              <a:spcBef>
                <a:spcPts val="0"/>
              </a:spcBef>
              <a:spcAft>
                <a:spcPts val="0"/>
              </a:spcAft>
              <a:buSzPts val="1800"/>
              <a:buChar char="●"/>
            </a:pPr>
            <a:r>
              <a:rPr lang="en"/>
              <a:t>Track D: ESG  RRH</a:t>
            </a:r>
            <a:endParaRPr/>
          </a:p>
          <a:p>
            <a:pPr indent="-342900" lvl="0" marL="457200" marR="0" rtl="0" algn="l">
              <a:lnSpc>
                <a:spcPct val="115000"/>
              </a:lnSpc>
              <a:spcBef>
                <a:spcPts val="0"/>
              </a:spcBef>
              <a:spcAft>
                <a:spcPts val="0"/>
              </a:spcAft>
              <a:buSzPts val="1800"/>
              <a:buChar char="●"/>
            </a:pPr>
            <a:r>
              <a:rPr lang="en"/>
              <a:t>Track E: PATH</a:t>
            </a:r>
            <a:endParaRPr/>
          </a:p>
          <a:p>
            <a:pPr indent="-342900" lvl="0" marL="457200" marR="0" rtl="0" algn="l">
              <a:lnSpc>
                <a:spcPct val="115000"/>
              </a:lnSpc>
              <a:spcBef>
                <a:spcPts val="0"/>
              </a:spcBef>
              <a:spcAft>
                <a:spcPts val="0"/>
              </a:spcAft>
              <a:buSzPts val="1800"/>
              <a:buChar char="●"/>
            </a:pPr>
            <a:r>
              <a:rPr lang="en"/>
              <a:t>Track F: RHY</a:t>
            </a:r>
            <a:r>
              <a:rPr lang="en"/>
              <a: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35"/>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On Time for Rollout</a:t>
            </a:r>
            <a:endParaRPr sz="2400"/>
          </a:p>
        </p:txBody>
      </p:sp>
      <p:sp>
        <p:nvSpPr>
          <p:cNvPr id="196" name="Google Shape;196;p35"/>
          <p:cNvSpPr txBox="1"/>
          <p:nvPr>
            <p:ph idx="1" type="body"/>
          </p:nvPr>
        </p:nvSpPr>
        <p:spPr>
          <a:xfrm>
            <a:off x="311700" y="1000075"/>
            <a:ext cx="8520600" cy="34446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a:t>The two courses will be fully </a:t>
            </a:r>
            <a:r>
              <a:rPr lang="en"/>
              <a:t>available</a:t>
            </a:r>
            <a:r>
              <a:rPr lang="en"/>
              <a:t> online along with their evaluations sessions:</a:t>
            </a:r>
            <a:endParaRPr/>
          </a:p>
          <a:p>
            <a:pPr indent="-342900" lvl="0" marL="457200" marR="0" rtl="0" algn="l">
              <a:lnSpc>
                <a:spcPct val="115000"/>
              </a:lnSpc>
              <a:spcBef>
                <a:spcPts val="1600"/>
              </a:spcBef>
              <a:spcAft>
                <a:spcPts val="0"/>
              </a:spcAft>
              <a:buSzPts val="1800"/>
              <a:buChar char="●"/>
            </a:pPr>
            <a:r>
              <a:rPr lang="en"/>
              <a:t>Track A: ES, TH, SH</a:t>
            </a:r>
            <a:endParaRPr/>
          </a:p>
          <a:p>
            <a:pPr indent="-342900" lvl="0" marL="457200" marR="0" rtl="0" algn="l">
              <a:lnSpc>
                <a:spcPct val="115000"/>
              </a:lnSpc>
              <a:spcBef>
                <a:spcPts val="0"/>
              </a:spcBef>
              <a:spcAft>
                <a:spcPts val="0"/>
              </a:spcAft>
              <a:buSzPts val="1800"/>
              <a:buChar char="●"/>
            </a:pPr>
            <a:r>
              <a:rPr lang="en"/>
              <a:t>Track B: PH, PSH, CoC RRH (RRH)</a:t>
            </a:r>
            <a:endParaRPr/>
          </a:p>
          <a:p>
            <a:pPr indent="0" lvl="0" marL="0" marR="0" rtl="0" algn="l">
              <a:lnSpc>
                <a:spcPct val="115000"/>
              </a:lnSpc>
              <a:spcBef>
                <a:spcPts val="1600"/>
              </a:spcBef>
              <a:spcAft>
                <a:spcPts val="0"/>
              </a:spcAft>
              <a:buNone/>
            </a:pPr>
            <a:r>
              <a:rPr lang="en"/>
              <a:t>This means:</a:t>
            </a:r>
            <a:endParaRPr/>
          </a:p>
          <a:p>
            <a:pPr indent="-342900" lvl="0" marL="457200" marR="0" rtl="0" algn="l">
              <a:lnSpc>
                <a:spcPct val="115000"/>
              </a:lnSpc>
              <a:spcBef>
                <a:spcPts val="1600"/>
              </a:spcBef>
              <a:spcAft>
                <a:spcPts val="0"/>
              </a:spcAft>
              <a:buSzPts val="1800"/>
              <a:buChar char="●"/>
            </a:pPr>
            <a:r>
              <a:rPr lang="en"/>
              <a:t>Purchased courses will be available online and users will have access to them in </a:t>
            </a:r>
            <a:r>
              <a:rPr lang="en"/>
              <a:t>perpetuity</a:t>
            </a:r>
            <a:r>
              <a:rPr lang="en"/>
              <a:t> </a:t>
            </a:r>
            <a:endParaRPr/>
          </a:p>
          <a:p>
            <a:pPr indent="-342900" lvl="0" marL="457200" marR="0" rtl="0" algn="l">
              <a:lnSpc>
                <a:spcPct val="115000"/>
              </a:lnSpc>
              <a:spcBef>
                <a:spcPts val="0"/>
              </a:spcBef>
              <a:spcAft>
                <a:spcPts val="0"/>
              </a:spcAft>
              <a:buSzPts val="1800"/>
              <a:buChar char="●"/>
            </a:pPr>
            <a:r>
              <a:rPr lang="en"/>
              <a:t>Users should be able to get licensed within a week’s turnaround</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36"/>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On Time for Rollout</a:t>
            </a:r>
            <a:endParaRPr sz="2400"/>
          </a:p>
        </p:txBody>
      </p:sp>
      <p:sp>
        <p:nvSpPr>
          <p:cNvPr id="202" name="Google Shape;202;p36"/>
          <p:cNvSpPr txBox="1"/>
          <p:nvPr>
            <p:ph idx="1" type="body"/>
          </p:nvPr>
        </p:nvSpPr>
        <p:spPr>
          <a:xfrm>
            <a:off x="311700" y="1000075"/>
            <a:ext cx="8520600" cy="34446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a:t>The following courses will not be readily available online by October 1st</a:t>
            </a:r>
            <a:endParaRPr/>
          </a:p>
          <a:p>
            <a:pPr indent="-342900" lvl="0" marL="457200" rtl="0" algn="l">
              <a:spcBef>
                <a:spcPts val="1600"/>
              </a:spcBef>
              <a:spcAft>
                <a:spcPts val="0"/>
              </a:spcAft>
              <a:buSzPts val="1800"/>
              <a:buChar char="●"/>
            </a:pPr>
            <a:r>
              <a:rPr lang="en"/>
              <a:t>Track C: SSVF</a:t>
            </a:r>
            <a:endParaRPr/>
          </a:p>
          <a:p>
            <a:pPr indent="-342900" lvl="0" marL="457200" rtl="0" algn="l">
              <a:spcBef>
                <a:spcPts val="0"/>
              </a:spcBef>
              <a:spcAft>
                <a:spcPts val="0"/>
              </a:spcAft>
              <a:buSzPts val="1800"/>
              <a:buChar char="●"/>
            </a:pPr>
            <a:r>
              <a:rPr lang="en"/>
              <a:t>Track D: ESG  RRH</a:t>
            </a:r>
            <a:endParaRPr/>
          </a:p>
          <a:p>
            <a:pPr indent="-342900" lvl="0" marL="457200" rtl="0" algn="l">
              <a:spcBef>
                <a:spcPts val="0"/>
              </a:spcBef>
              <a:spcAft>
                <a:spcPts val="0"/>
              </a:spcAft>
              <a:buSzPts val="1800"/>
              <a:buChar char="●"/>
            </a:pPr>
            <a:r>
              <a:rPr lang="en"/>
              <a:t>Track E: PATH</a:t>
            </a:r>
            <a:endParaRPr/>
          </a:p>
          <a:p>
            <a:pPr indent="-342900" lvl="0" marL="457200" rtl="0" algn="l">
              <a:spcBef>
                <a:spcPts val="0"/>
              </a:spcBef>
              <a:spcAft>
                <a:spcPts val="0"/>
              </a:spcAft>
              <a:buSzPts val="1800"/>
              <a:buChar char="●"/>
            </a:pPr>
            <a:r>
              <a:rPr lang="en"/>
              <a:t>Track F: RHY </a:t>
            </a:r>
            <a:endParaRPr/>
          </a:p>
          <a:p>
            <a:pPr indent="0" lvl="0" marL="0" marR="0" rtl="0" algn="l">
              <a:lnSpc>
                <a:spcPct val="115000"/>
              </a:lnSpc>
              <a:spcBef>
                <a:spcPts val="1600"/>
              </a:spcBef>
              <a:spcAft>
                <a:spcPts val="0"/>
              </a:spcAft>
              <a:buNone/>
            </a:pPr>
            <a:r>
              <a:rPr lang="en"/>
              <a:t>To still provide support for these tracks, we are offering:</a:t>
            </a:r>
            <a:endParaRPr/>
          </a:p>
          <a:p>
            <a:pPr indent="-342900" lvl="0" marL="457200" marR="0" rtl="0" algn="l">
              <a:lnSpc>
                <a:spcPct val="115000"/>
              </a:lnSpc>
              <a:spcBef>
                <a:spcPts val="1600"/>
              </a:spcBef>
              <a:spcAft>
                <a:spcPts val="0"/>
              </a:spcAft>
              <a:buSzPts val="1800"/>
              <a:buChar char="●"/>
            </a:pPr>
            <a:r>
              <a:rPr lang="en"/>
              <a:t>Targeted, 4 hour workflow-specific training</a:t>
            </a:r>
            <a:endParaRPr/>
          </a:p>
          <a:p>
            <a:pPr indent="-317500" lvl="1" marL="914400" marR="0" rtl="0" algn="l">
              <a:lnSpc>
                <a:spcPct val="115000"/>
              </a:lnSpc>
              <a:spcBef>
                <a:spcPts val="0"/>
              </a:spcBef>
              <a:spcAft>
                <a:spcPts val="0"/>
              </a:spcAft>
              <a:buSzPts val="1400"/>
              <a:buChar char="○"/>
            </a:pPr>
            <a:r>
              <a:rPr lang="en"/>
              <a:t>Less frequency than that of PH and ES courses</a:t>
            </a:r>
            <a:endParaRPr/>
          </a:p>
          <a:p>
            <a:pPr indent="-342900" lvl="0" marL="457200" marR="0" rtl="0" algn="l">
              <a:lnSpc>
                <a:spcPct val="115000"/>
              </a:lnSpc>
              <a:spcBef>
                <a:spcPts val="0"/>
              </a:spcBef>
              <a:spcAft>
                <a:spcPts val="0"/>
              </a:spcAft>
              <a:buSzPts val="1800"/>
              <a:buChar char="●"/>
            </a:pPr>
            <a:r>
              <a:rPr lang="en"/>
              <a:t>Once the modules are complete, any user that has purchesed them will be given access to the online course for reference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37"/>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400"/>
              <a:t>Purchase Courses</a:t>
            </a:r>
            <a:endParaRPr sz="2400"/>
          </a:p>
          <a:p>
            <a:pPr indent="0" lvl="0" marL="0" rtl="0" algn="ctr">
              <a:spcBef>
                <a:spcPts val="0"/>
              </a:spcBef>
              <a:spcAft>
                <a:spcPts val="0"/>
              </a:spcAft>
              <a:buNone/>
            </a:pPr>
            <a:r>
              <a:t/>
            </a:r>
            <a:endParaRPr sz="2400"/>
          </a:p>
        </p:txBody>
      </p:sp>
      <p:sp>
        <p:nvSpPr>
          <p:cNvPr id="208" name="Google Shape;208;p37"/>
          <p:cNvSpPr txBox="1"/>
          <p:nvPr>
            <p:ph idx="1" type="body"/>
          </p:nvPr>
        </p:nvSpPr>
        <p:spPr>
          <a:xfrm>
            <a:off x="311700" y="1000075"/>
            <a:ext cx="8520600" cy="34446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2400"/>
              <a:t>Courses can be purchased in two ways</a:t>
            </a:r>
            <a:endParaRPr sz="2400"/>
          </a:p>
          <a:p>
            <a:pPr indent="-381000" lvl="0" marL="457200" rtl="0" algn="l">
              <a:spcBef>
                <a:spcPts val="1600"/>
              </a:spcBef>
              <a:spcAft>
                <a:spcPts val="0"/>
              </a:spcAft>
              <a:buSzPts val="2400"/>
              <a:buChar char="●"/>
            </a:pPr>
            <a:r>
              <a:rPr lang="en" sz="2400"/>
              <a:t>Individual payment</a:t>
            </a:r>
            <a:endParaRPr sz="2400"/>
          </a:p>
          <a:p>
            <a:pPr indent="-381000" lvl="0" marL="457200" rtl="0" algn="l">
              <a:spcBef>
                <a:spcPts val="0"/>
              </a:spcBef>
              <a:spcAft>
                <a:spcPts val="0"/>
              </a:spcAft>
              <a:buSzPts val="2400"/>
              <a:buChar char="●"/>
            </a:pPr>
            <a:r>
              <a:rPr lang="en" sz="2400"/>
              <a:t>Purchase multiple courses</a:t>
            </a:r>
            <a:endParaRPr sz="2400"/>
          </a:p>
          <a:p>
            <a:pPr indent="0" lvl="0" marL="0" marR="0" rtl="0" algn="l">
              <a:lnSpc>
                <a:spcPct val="115000"/>
              </a:lnSpc>
              <a:spcBef>
                <a:spcPts val="1600"/>
              </a:spcBef>
              <a:spcAft>
                <a:spcPts val="160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38"/>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Individual Payment</a:t>
            </a:r>
            <a:endParaRPr sz="2400"/>
          </a:p>
        </p:txBody>
      </p:sp>
      <p:sp>
        <p:nvSpPr>
          <p:cNvPr id="214" name="Google Shape;214;p38"/>
          <p:cNvSpPr txBox="1"/>
          <p:nvPr>
            <p:ph idx="1" type="body"/>
          </p:nvPr>
        </p:nvSpPr>
        <p:spPr>
          <a:xfrm>
            <a:off x="311700" y="1000075"/>
            <a:ext cx="4281000" cy="34446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By Card or PayPal</a:t>
            </a:r>
            <a:endParaRPr sz="2400"/>
          </a:p>
          <a:p>
            <a:pPr indent="0" lvl="0" marL="0" marR="0" rtl="0" algn="l">
              <a:lnSpc>
                <a:spcPct val="115000"/>
              </a:lnSpc>
              <a:spcBef>
                <a:spcPts val="1600"/>
              </a:spcBef>
              <a:spcAft>
                <a:spcPts val="1600"/>
              </a:spcAft>
              <a:buNone/>
            </a:pPr>
            <a:r>
              <a:t/>
            </a:r>
            <a:endParaRPr/>
          </a:p>
        </p:txBody>
      </p:sp>
      <p:pic>
        <p:nvPicPr>
          <p:cNvPr id="215" name="Google Shape;215;p38"/>
          <p:cNvPicPr preferRelativeResize="0"/>
          <p:nvPr/>
        </p:nvPicPr>
        <p:blipFill>
          <a:blip r:embed="rId3">
            <a:alphaModFix/>
          </a:blip>
          <a:stretch>
            <a:fillRect/>
          </a:stretch>
        </p:blipFill>
        <p:spPr>
          <a:xfrm>
            <a:off x="5798123" y="941525"/>
            <a:ext cx="2679075" cy="3355376"/>
          </a:xfrm>
          <a:prstGeom prst="rect">
            <a:avLst/>
          </a:prstGeom>
          <a:noFill/>
          <a:ln cap="flat" cmpd="sng" w="19050">
            <a:solidFill>
              <a:schemeClr val="dk2"/>
            </a:solidFill>
            <a:prstDash val="solid"/>
            <a:round/>
            <a:headEnd len="sm" w="sm" type="none"/>
            <a:tailEnd len="sm" w="sm" type="none"/>
          </a:ln>
        </p:spPr>
      </p:pic>
      <p:pic>
        <p:nvPicPr>
          <p:cNvPr id="216" name="Google Shape;216;p38"/>
          <p:cNvPicPr preferRelativeResize="0"/>
          <p:nvPr/>
        </p:nvPicPr>
        <p:blipFill>
          <a:blip r:embed="rId4">
            <a:alphaModFix/>
          </a:blip>
          <a:stretch>
            <a:fillRect/>
          </a:stretch>
        </p:blipFill>
        <p:spPr>
          <a:xfrm>
            <a:off x="1112671" y="1996998"/>
            <a:ext cx="2679076" cy="2299902"/>
          </a:xfrm>
          <a:prstGeom prst="rect">
            <a:avLst/>
          </a:prstGeom>
          <a:noFill/>
          <a:ln cap="flat" cmpd="sng" w="19050">
            <a:solidFill>
              <a:schemeClr val="dk2"/>
            </a:solidFill>
            <a:prstDash val="solid"/>
            <a:round/>
            <a:headEnd len="sm" w="sm" type="none"/>
            <a:tailEnd len="sm" w="sm" type="none"/>
          </a:ln>
        </p:spPr>
      </p:pic>
      <p:cxnSp>
        <p:nvCxnSpPr>
          <p:cNvPr id="217" name="Google Shape;217;p38"/>
          <p:cNvCxnSpPr>
            <a:stCxn id="216" idx="3"/>
            <a:endCxn id="215" idx="1"/>
          </p:cNvCxnSpPr>
          <p:nvPr/>
        </p:nvCxnSpPr>
        <p:spPr>
          <a:xfrm flipH="1" rot="10800000">
            <a:off x="3791746" y="2619249"/>
            <a:ext cx="2006400" cy="527700"/>
          </a:xfrm>
          <a:prstGeom prst="straightConnector1">
            <a:avLst/>
          </a:prstGeom>
          <a:noFill/>
          <a:ln cap="flat" cmpd="sng" w="114300">
            <a:solidFill>
              <a:schemeClr val="dk2"/>
            </a:solidFill>
            <a:prstDash val="solid"/>
            <a:round/>
            <a:headEnd len="med" w="med" type="none"/>
            <a:tailEnd len="med" w="med" type="triangl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39"/>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Bulk Payment</a:t>
            </a:r>
            <a:endParaRPr sz="2400"/>
          </a:p>
        </p:txBody>
      </p:sp>
      <p:sp>
        <p:nvSpPr>
          <p:cNvPr id="223" name="Google Shape;223;p39"/>
          <p:cNvSpPr txBox="1"/>
          <p:nvPr>
            <p:ph idx="1" type="body"/>
          </p:nvPr>
        </p:nvSpPr>
        <p:spPr>
          <a:xfrm>
            <a:off x="311700" y="1000075"/>
            <a:ext cx="8520600" cy="34446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Invoice will be sent to purchasing user</a:t>
            </a:r>
            <a:endParaRPr sz="2400"/>
          </a:p>
          <a:p>
            <a:pPr indent="-381000" lvl="0" marL="457200" rtl="0" algn="l">
              <a:spcBef>
                <a:spcPts val="0"/>
              </a:spcBef>
              <a:spcAft>
                <a:spcPts val="0"/>
              </a:spcAft>
              <a:buSzPts val="2400"/>
              <a:buChar char="●"/>
            </a:pPr>
            <a:r>
              <a:rPr lang="en" sz="2400"/>
              <a:t>After payment is processed, a coupon code will be created for that agency that will reduce the cost of any given course to zero</a:t>
            </a:r>
            <a:endParaRPr sz="2400"/>
          </a:p>
          <a:p>
            <a:pPr indent="-381000" lvl="0" marL="457200" rtl="0" algn="l">
              <a:spcBef>
                <a:spcPts val="0"/>
              </a:spcBef>
              <a:spcAft>
                <a:spcPts val="0"/>
              </a:spcAft>
              <a:buSzPts val="2400"/>
              <a:buChar char="●"/>
            </a:pPr>
            <a:r>
              <a:rPr lang="en" sz="2400"/>
              <a:t>A certain number of uses are allocated to each coupon code</a:t>
            </a:r>
            <a:endParaRPr sz="2400"/>
          </a:p>
          <a:p>
            <a:pPr indent="0" lvl="0" marL="0" rtl="0" algn="l">
              <a:spcBef>
                <a:spcPts val="1600"/>
              </a:spcBef>
              <a:spcAft>
                <a:spcPts val="0"/>
              </a:spcAft>
              <a:buNone/>
            </a:pPr>
            <a:r>
              <a:rPr lang="en" sz="2400"/>
              <a:t>In all, the processing time (request to payment) will be about a week before coupon codes are sent.</a:t>
            </a:r>
            <a:endParaRPr sz="2400"/>
          </a:p>
          <a:p>
            <a:pPr indent="0" lvl="0" marL="0" marR="0" rtl="0" algn="l">
              <a:lnSpc>
                <a:spcPct val="115000"/>
              </a:lnSpc>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3"/>
          <p:cNvSpPr txBox="1"/>
          <p:nvPr>
            <p:ph type="title"/>
          </p:nvPr>
        </p:nvSpPr>
        <p:spPr>
          <a:xfrm>
            <a:off x="311700" y="2130611"/>
            <a:ext cx="8520600" cy="88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a:t>Thanks to </a:t>
            </a:r>
            <a:br>
              <a:rPr lang="en" sz="4800"/>
            </a:br>
            <a:r>
              <a:rPr lang="en" sz="4800"/>
              <a:t>St. Leonard’s Ministries!</a:t>
            </a:r>
            <a:endParaRPr sz="48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40"/>
          <p:cNvSpPr txBox="1"/>
          <p:nvPr>
            <p:ph type="title"/>
          </p:nvPr>
        </p:nvSpPr>
        <p:spPr>
          <a:xfrm>
            <a:off x="311700" y="1061350"/>
            <a:ext cx="8520600" cy="88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a:t>For more info on processing payment, please see the link below:</a:t>
            </a:r>
            <a:endParaRPr sz="4800"/>
          </a:p>
        </p:txBody>
      </p:sp>
      <p:sp>
        <p:nvSpPr>
          <p:cNvPr id="229" name="Google Shape;229;p40"/>
          <p:cNvSpPr txBox="1"/>
          <p:nvPr/>
        </p:nvSpPr>
        <p:spPr>
          <a:xfrm>
            <a:off x="311700" y="3840500"/>
            <a:ext cx="8520600" cy="76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https://hmis.allchicago.org/hc/en-us/articles/360013427331-Processing-Your-Payment-for-Training</a:t>
            </a:r>
            <a:endParaRPr/>
          </a:p>
          <a:p>
            <a:pPr indent="0" lvl="0" marL="0" rtl="0" algn="ctr">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41"/>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Handling </a:t>
            </a:r>
            <a:r>
              <a:rPr lang="en" sz="2400"/>
              <a:t>Erroneous</a:t>
            </a:r>
            <a:r>
              <a:rPr lang="en" sz="2400"/>
              <a:t> Registrations</a:t>
            </a:r>
            <a:endParaRPr sz="2400"/>
          </a:p>
        </p:txBody>
      </p:sp>
      <p:sp>
        <p:nvSpPr>
          <p:cNvPr id="235" name="Google Shape;235;p41"/>
          <p:cNvSpPr txBox="1"/>
          <p:nvPr>
            <p:ph idx="1" type="body"/>
          </p:nvPr>
        </p:nvSpPr>
        <p:spPr>
          <a:xfrm>
            <a:off x="311700" y="1000075"/>
            <a:ext cx="8520600" cy="344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If User XYZ started to take the Emergency Shelter course track when they should be taking the Permanent Housing course, notify us and we will switch their credits to the appropriate course.</a:t>
            </a:r>
            <a:endParaRPr sz="2400"/>
          </a:p>
          <a:p>
            <a:pPr indent="-381000" lvl="0" marL="457200" rtl="0" algn="l">
              <a:spcBef>
                <a:spcPts val="1600"/>
              </a:spcBef>
              <a:spcAft>
                <a:spcPts val="0"/>
              </a:spcAft>
              <a:buSzPts val="2400"/>
              <a:buChar char="●"/>
            </a:pPr>
            <a:r>
              <a:rPr lang="en" sz="2400"/>
              <a:t>So long as a course is not fully completed, we can change access to courses </a:t>
            </a:r>
            <a:endParaRPr sz="2400"/>
          </a:p>
          <a:p>
            <a:pPr indent="0" lvl="0" marL="0" marR="0" rtl="0" algn="l">
              <a:lnSpc>
                <a:spcPct val="115000"/>
              </a:lnSpc>
              <a:spcBef>
                <a:spcPts val="1600"/>
              </a:spcBef>
              <a:spcAft>
                <a:spcPts val="160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42"/>
          <p:cNvSpPr txBox="1"/>
          <p:nvPr>
            <p:ph type="title"/>
          </p:nvPr>
        </p:nvSpPr>
        <p:spPr>
          <a:xfrm>
            <a:off x="311700" y="1061350"/>
            <a:ext cx="8520600" cy="88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a:t>September 14th Online Learning Portal Tour </a:t>
            </a:r>
            <a:endParaRPr sz="4800"/>
          </a:p>
        </p:txBody>
      </p:sp>
      <p:sp>
        <p:nvSpPr>
          <p:cNvPr id="241" name="Google Shape;241;p42"/>
          <p:cNvSpPr txBox="1"/>
          <p:nvPr/>
        </p:nvSpPr>
        <p:spPr>
          <a:xfrm>
            <a:off x="311700" y="3840500"/>
            <a:ext cx="8520600" cy="76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https://hmis.allchicago.org/hc/en-us/articles/360015346272-Tour-the-HMIS-Online-Learning-Portal</a:t>
            </a:r>
            <a:r>
              <a:rPr lang="en"/>
              <a:t>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4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Thank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4"/>
          <p:cNvSpPr txBox="1"/>
          <p:nvPr>
            <p:ph type="title"/>
          </p:nvPr>
        </p:nvSpPr>
        <p:spPr>
          <a:xfrm>
            <a:off x="311700" y="1975750"/>
            <a:ext cx="8520600" cy="88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a:t>New Faces!</a:t>
            </a:r>
            <a:endParaRPr sz="4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70" name="Google Shape;70;p15"/>
          <p:cNvPicPr preferRelativeResize="0"/>
          <p:nvPr/>
        </p:nvPicPr>
        <p:blipFill>
          <a:blip r:embed="rId3">
            <a:alphaModFix/>
          </a:blip>
          <a:stretch>
            <a:fillRect/>
          </a:stretch>
        </p:blipFill>
        <p:spPr>
          <a:xfrm>
            <a:off x="640300" y="3016300"/>
            <a:ext cx="1474250" cy="1474250"/>
          </a:xfrm>
          <a:prstGeom prst="rect">
            <a:avLst/>
          </a:prstGeom>
          <a:noFill/>
          <a:ln>
            <a:noFill/>
          </a:ln>
        </p:spPr>
      </p:pic>
      <p:sp>
        <p:nvSpPr>
          <p:cNvPr id="71" name="Google Shape;71;p15"/>
          <p:cNvSpPr txBox="1"/>
          <p:nvPr/>
        </p:nvSpPr>
        <p:spPr>
          <a:xfrm>
            <a:off x="2277400" y="3226975"/>
            <a:ext cx="5081400" cy="89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Paul started his support career at DeVry Education Group, where he created training documentation for their Knowledge base and started a process for knowledge management.  Paul also has a Master's Degree in Classical Guitar Performance from the Chicago College of Performing Arts at Roosevelt University.</a:t>
            </a:r>
            <a:endParaRPr sz="1000">
              <a:solidFill>
                <a:schemeClr val="dk1"/>
              </a:solidFill>
            </a:endParaRPr>
          </a:p>
          <a:p>
            <a:pPr indent="0" lvl="0" marL="0" rtl="0" algn="l">
              <a:spcBef>
                <a:spcPts val="1600"/>
              </a:spcBef>
              <a:spcAft>
                <a:spcPts val="0"/>
              </a:spcAft>
              <a:buNone/>
            </a:pPr>
            <a:r>
              <a:t/>
            </a:r>
            <a:endParaRPr/>
          </a:p>
        </p:txBody>
      </p:sp>
      <p:sp>
        <p:nvSpPr>
          <p:cNvPr id="72" name="Google Shape;72;p15"/>
          <p:cNvSpPr txBox="1"/>
          <p:nvPr/>
        </p:nvSpPr>
        <p:spPr>
          <a:xfrm>
            <a:off x="2277400" y="2840100"/>
            <a:ext cx="4771800" cy="497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2"/>
                </a:solidFill>
                <a:latin typeface="Raleway Medium"/>
                <a:ea typeface="Raleway Medium"/>
                <a:cs typeface="Raleway Medium"/>
                <a:sym typeface="Raleway Medium"/>
              </a:rPr>
              <a:t>Paul Schmitz, Help Desk Coordinator</a:t>
            </a:r>
            <a:endParaRPr sz="1800">
              <a:solidFill>
                <a:schemeClr val="dk2"/>
              </a:solidFill>
              <a:latin typeface="Raleway Medium"/>
              <a:ea typeface="Raleway Medium"/>
              <a:cs typeface="Raleway Medium"/>
              <a:sym typeface="Raleway Medium"/>
            </a:endParaRPr>
          </a:p>
          <a:p>
            <a:pPr indent="0" lvl="0" marL="0" rtl="0" algn="l">
              <a:spcBef>
                <a:spcPts val="1600"/>
              </a:spcBef>
              <a:spcAft>
                <a:spcPts val="0"/>
              </a:spcAft>
              <a:buNone/>
            </a:pPr>
            <a:r>
              <a:t/>
            </a:r>
            <a:endParaRPr/>
          </a:p>
        </p:txBody>
      </p:sp>
      <p:pic>
        <p:nvPicPr>
          <p:cNvPr id="73" name="Google Shape;73;p15"/>
          <p:cNvPicPr preferRelativeResize="0"/>
          <p:nvPr/>
        </p:nvPicPr>
        <p:blipFill rotWithShape="1">
          <a:blip r:embed="rId4">
            <a:alphaModFix/>
          </a:blip>
          <a:srcRect b="28208" l="0" r="0" t="5008"/>
          <a:stretch/>
        </p:blipFill>
        <p:spPr>
          <a:xfrm>
            <a:off x="640300" y="1165588"/>
            <a:ext cx="1474250" cy="1474250"/>
          </a:xfrm>
          <a:prstGeom prst="rect">
            <a:avLst/>
          </a:prstGeom>
          <a:noFill/>
          <a:ln>
            <a:noFill/>
          </a:ln>
        </p:spPr>
      </p:pic>
      <p:sp>
        <p:nvSpPr>
          <p:cNvPr id="74" name="Google Shape;74;p15"/>
          <p:cNvSpPr txBox="1"/>
          <p:nvPr/>
        </p:nvSpPr>
        <p:spPr>
          <a:xfrm>
            <a:off x="2277400" y="1562700"/>
            <a:ext cx="5081400" cy="89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Brian joins All Chicago from the Center for Economic Progress, where he was the Senior Innovation Manager for supporting services. Brian brings a wealth of experience with developing and managing web-based systems, supporting end users and online training. Brian graduated from Loyola University Chicago with a degree in Computer Science</a:t>
            </a:r>
            <a:endParaRPr sz="1000">
              <a:solidFill>
                <a:schemeClr val="dk1"/>
              </a:solidFill>
            </a:endParaRPr>
          </a:p>
          <a:p>
            <a:pPr indent="0" lvl="0" marL="0" rtl="0" algn="l">
              <a:spcBef>
                <a:spcPts val="1600"/>
              </a:spcBef>
              <a:spcAft>
                <a:spcPts val="0"/>
              </a:spcAft>
              <a:buNone/>
            </a:pPr>
            <a:r>
              <a:t/>
            </a:r>
            <a:endParaRPr/>
          </a:p>
        </p:txBody>
      </p:sp>
      <p:sp>
        <p:nvSpPr>
          <p:cNvPr id="75" name="Google Shape;75;p15"/>
          <p:cNvSpPr txBox="1"/>
          <p:nvPr/>
        </p:nvSpPr>
        <p:spPr>
          <a:xfrm>
            <a:off x="2277400" y="1175825"/>
            <a:ext cx="4771800" cy="497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2"/>
                </a:solidFill>
                <a:latin typeface="Raleway Medium"/>
                <a:ea typeface="Raleway Medium"/>
                <a:cs typeface="Raleway Medium"/>
                <a:sym typeface="Raleway Medium"/>
              </a:rPr>
              <a:t>Brian Rivera, Senior Manager</a:t>
            </a:r>
            <a:endParaRPr sz="1800">
              <a:solidFill>
                <a:schemeClr val="dk2"/>
              </a:solidFill>
              <a:latin typeface="Raleway Medium"/>
              <a:ea typeface="Raleway Medium"/>
              <a:cs typeface="Raleway Medium"/>
              <a:sym typeface="Raleway Medium"/>
            </a:endParaRPr>
          </a:p>
          <a:p>
            <a:pPr indent="0" lvl="0" marL="0" rtl="0" algn="l">
              <a:spcBef>
                <a:spcPts val="160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1975750"/>
            <a:ext cx="8520600" cy="88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a:t>Coordinated Entry</a:t>
            </a:r>
            <a:endParaRPr sz="4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1975750"/>
            <a:ext cx="8520600" cy="88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Let’s take a look at the Dashboard</a:t>
            </a:r>
            <a:endParaRPr sz="3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Referral Need Statuses</a:t>
            </a:r>
            <a:endParaRPr/>
          </a:p>
        </p:txBody>
      </p:sp>
      <p:sp>
        <p:nvSpPr>
          <p:cNvPr id="91" name="Google Shape;91;p18"/>
          <p:cNvSpPr txBox="1"/>
          <p:nvPr>
            <p:ph idx="1" type="body"/>
          </p:nvPr>
        </p:nvSpPr>
        <p:spPr>
          <a:xfrm>
            <a:off x="311700" y="1000075"/>
            <a:ext cx="3382800" cy="3096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Number of referral need statuses was reduced from 49 to 36</a:t>
            </a:r>
            <a:endParaRPr b="1">
              <a:latin typeface="Raleway"/>
              <a:ea typeface="Raleway"/>
              <a:cs typeface="Raleway"/>
              <a:sym typeface="Raleway"/>
            </a:endParaRPr>
          </a:p>
          <a:p>
            <a:pPr indent="-342900" lvl="0" marL="457200" rtl="0" algn="l">
              <a:spcBef>
                <a:spcPts val="0"/>
              </a:spcBef>
              <a:spcAft>
                <a:spcPts val="0"/>
              </a:spcAft>
              <a:buSzPts val="1800"/>
              <a:buChar char="●"/>
            </a:pPr>
            <a:r>
              <a:rPr lang="en"/>
              <a:t>Reducing the amount of data entry that must be completed for matches</a:t>
            </a:r>
            <a:endParaRPr/>
          </a:p>
          <a:p>
            <a:pPr indent="-317500" lvl="1" marL="914400" rtl="0" algn="l">
              <a:spcBef>
                <a:spcPts val="0"/>
              </a:spcBef>
              <a:spcAft>
                <a:spcPts val="0"/>
              </a:spcAft>
              <a:buSzPts val="1400"/>
              <a:buChar char="○"/>
            </a:pPr>
            <a:r>
              <a:rPr lang="en"/>
              <a:t>IE. No longer need to indicate when a meeting is scheduled or that you are awaiting eligibility</a:t>
            </a:r>
            <a:endParaRPr/>
          </a:p>
        </p:txBody>
      </p:sp>
      <p:pic>
        <p:nvPicPr>
          <p:cNvPr id="92" name="Google Shape;92;p18"/>
          <p:cNvPicPr preferRelativeResize="0"/>
          <p:nvPr/>
        </p:nvPicPr>
        <p:blipFill>
          <a:blip r:embed="rId3">
            <a:alphaModFix/>
          </a:blip>
          <a:stretch>
            <a:fillRect/>
          </a:stretch>
        </p:blipFill>
        <p:spPr>
          <a:xfrm>
            <a:off x="3892495" y="1320613"/>
            <a:ext cx="4993775" cy="2775325"/>
          </a:xfrm>
          <a:prstGeom prst="rect">
            <a:avLst/>
          </a:prstGeom>
          <a:noFill/>
          <a:ln cap="flat" cmpd="sng" w="38100">
            <a:solidFill>
              <a:srgbClr val="595959"/>
            </a:solidFill>
            <a:prstDash val="solid"/>
            <a:round/>
            <a:headEnd len="sm" w="sm" type="none"/>
            <a:tailEnd len="sm" w="sm" type="none"/>
          </a:ln>
        </p:spPr>
      </p:pic>
      <p:sp>
        <p:nvSpPr>
          <p:cNvPr id="93" name="Google Shape;93;p18"/>
          <p:cNvSpPr txBox="1"/>
          <p:nvPr>
            <p:ph idx="1" type="body"/>
          </p:nvPr>
        </p:nvSpPr>
        <p:spPr>
          <a:xfrm>
            <a:off x="464100" y="4296350"/>
            <a:ext cx="6174600" cy="572700"/>
          </a:xfrm>
          <a:prstGeom prst="rect">
            <a:avLst/>
          </a:prstGeom>
        </p:spPr>
        <p:txBody>
          <a:bodyPr anchorCtr="0" anchor="ctr" bIns="91425" lIns="91425" spcFirstLastPara="1" rIns="91425" wrap="square" tIns="91425">
            <a:noAutofit/>
          </a:bodyPr>
          <a:lstStyle/>
          <a:p>
            <a:pPr indent="0" lvl="0" marL="0" marR="0" rtl="0" algn="ctr">
              <a:lnSpc>
                <a:spcPct val="115000"/>
              </a:lnSpc>
              <a:spcBef>
                <a:spcPts val="0"/>
              </a:spcBef>
              <a:spcAft>
                <a:spcPts val="1600"/>
              </a:spcAft>
              <a:buNone/>
            </a:pPr>
            <a:r>
              <a:rPr lang="en" sz="1200"/>
              <a:t>Article: </a:t>
            </a:r>
            <a:r>
              <a:rPr lang="en" sz="1200" u="sng">
                <a:solidFill>
                  <a:schemeClr val="hlink"/>
                </a:solidFill>
                <a:hlinkClick r:id="rId4"/>
              </a:rPr>
              <a:t>h</a:t>
            </a:r>
            <a:r>
              <a:rPr lang="en" sz="1200" u="sng">
                <a:solidFill>
                  <a:schemeClr val="hlink"/>
                </a:solidFill>
                <a:hlinkClick r:id="rId5"/>
              </a:rPr>
              <a:t>ttps://hmis.allchicago.org/hc/en-us/articles/360015454511</a:t>
            </a:r>
            <a:endParaRPr sz="1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9"/>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Need Statuses</a:t>
            </a:r>
            <a:endParaRPr/>
          </a:p>
        </p:txBody>
      </p:sp>
      <p:graphicFrame>
        <p:nvGraphicFramePr>
          <p:cNvPr id="99" name="Google Shape;99;p19"/>
          <p:cNvGraphicFramePr/>
          <p:nvPr/>
        </p:nvGraphicFramePr>
        <p:xfrm>
          <a:off x="311700" y="914150"/>
          <a:ext cx="3000000" cy="3000000"/>
        </p:xfrm>
        <a:graphic>
          <a:graphicData uri="http://schemas.openxmlformats.org/drawingml/2006/table">
            <a:tbl>
              <a:tblPr>
                <a:noFill/>
                <a:tableStyleId>{F361BA82-64F7-4BE3-A394-6DCF390EC2A8}</a:tableStyleId>
              </a:tblPr>
              <a:tblGrid>
                <a:gridCol w="4199600"/>
                <a:gridCol w="4199600"/>
              </a:tblGrid>
              <a:tr h="3349725">
                <a:tc>
                  <a:txBody>
                    <a:bodyPr>
                      <a:noAutofit/>
                    </a:bodyPr>
                    <a:lstStyle/>
                    <a:p>
                      <a:pPr indent="-292100" lvl="0" marL="457200" rtl="0" algn="l">
                        <a:spcBef>
                          <a:spcPts val="0"/>
                        </a:spcBef>
                        <a:spcAft>
                          <a:spcPts val="0"/>
                        </a:spcAft>
                        <a:buSzPts val="1000"/>
                        <a:buChar char="●"/>
                      </a:pPr>
                      <a:r>
                        <a:rPr lang="en" sz="1000"/>
                        <a:t>Identified</a:t>
                      </a:r>
                      <a:endParaRPr sz="1000"/>
                    </a:p>
                    <a:p>
                      <a:pPr indent="-292100" lvl="0" marL="457200" rtl="0" algn="l">
                        <a:spcBef>
                          <a:spcPts val="0"/>
                        </a:spcBef>
                        <a:spcAft>
                          <a:spcPts val="0"/>
                        </a:spcAft>
                        <a:buSzPts val="1000"/>
                        <a:buChar char="●"/>
                      </a:pPr>
                      <a:r>
                        <a:rPr lang="en" sz="1000"/>
                        <a:t>In Progress </a:t>
                      </a:r>
                      <a:endParaRPr sz="1000"/>
                    </a:p>
                    <a:p>
                      <a:pPr indent="-292100" lvl="0" marL="457200" rtl="0" algn="l">
                        <a:spcBef>
                          <a:spcPts val="0"/>
                        </a:spcBef>
                        <a:spcAft>
                          <a:spcPts val="0"/>
                        </a:spcAft>
                        <a:buSzPts val="1000"/>
                        <a:buChar char="●"/>
                      </a:pPr>
                      <a:r>
                        <a:rPr lang="en" sz="1000"/>
                        <a:t>Closed and Met</a:t>
                      </a:r>
                      <a:endParaRPr sz="1000"/>
                    </a:p>
                    <a:p>
                      <a:pPr indent="-292100" lvl="0" marL="457200" rtl="0" algn="l">
                        <a:spcBef>
                          <a:spcPts val="0"/>
                        </a:spcBef>
                        <a:spcAft>
                          <a:spcPts val="0"/>
                        </a:spcAft>
                        <a:buSzPts val="1000"/>
                        <a:buChar char="●"/>
                      </a:pPr>
                      <a:r>
                        <a:rPr lang="en" sz="1000"/>
                        <a:t>Closed and Unmet</a:t>
                      </a:r>
                      <a:endParaRPr sz="1000"/>
                    </a:p>
                    <a:p>
                      <a:pPr indent="-292100" lvl="0" marL="457200" rtl="0" algn="l">
                        <a:spcBef>
                          <a:spcPts val="0"/>
                        </a:spcBef>
                        <a:spcAft>
                          <a:spcPts val="0"/>
                        </a:spcAft>
                        <a:buSzPts val="1000"/>
                        <a:buChar char="●"/>
                      </a:pPr>
                      <a:r>
                        <a:rPr lang="en" sz="1000"/>
                        <a:t>CES: Matched: Awaiting response by housing provider</a:t>
                      </a:r>
                      <a:endParaRPr sz="1000"/>
                    </a:p>
                    <a:p>
                      <a:pPr indent="-292100" lvl="0" marL="457200" rtl="0" algn="l">
                        <a:spcBef>
                          <a:spcPts val="0"/>
                        </a:spcBef>
                        <a:spcAft>
                          <a:spcPts val="0"/>
                        </a:spcAft>
                        <a:buSzPts val="1000"/>
                        <a:buChar char="●"/>
                      </a:pPr>
                      <a:r>
                        <a:rPr lang="en" sz="1000"/>
                        <a:t>CES: Attempted Contact</a:t>
                      </a:r>
                      <a:endParaRPr sz="1000"/>
                    </a:p>
                    <a:p>
                      <a:pPr indent="-292100" lvl="0" marL="457200" rtl="0" algn="l">
                        <a:spcBef>
                          <a:spcPts val="0"/>
                        </a:spcBef>
                        <a:spcAft>
                          <a:spcPts val="0"/>
                        </a:spcAft>
                        <a:buSzPts val="1000"/>
                        <a:buChar char="●"/>
                      </a:pPr>
                      <a:r>
                        <a:rPr lang="en" sz="1000"/>
                        <a:t>CES: Client Engaged, Housing System Navigation Needed</a:t>
                      </a:r>
                      <a:endParaRPr sz="1000"/>
                    </a:p>
                    <a:p>
                      <a:pPr indent="-292100" lvl="0" marL="457200" rtl="0" algn="l">
                        <a:spcBef>
                          <a:spcPts val="0"/>
                        </a:spcBef>
                        <a:spcAft>
                          <a:spcPts val="0"/>
                        </a:spcAft>
                        <a:buSzPts val="1000"/>
                        <a:buChar char="●"/>
                      </a:pPr>
                      <a:r>
                        <a:rPr lang="en" sz="1000"/>
                        <a:t>CES: Enrolled</a:t>
                      </a:r>
                      <a:endParaRPr sz="1000"/>
                    </a:p>
                    <a:p>
                      <a:pPr indent="-292100" lvl="0" marL="457200" rtl="0" algn="l">
                        <a:spcBef>
                          <a:spcPts val="0"/>
                        </a:spcBef>
                        <a:spcAft>
                          <a:spcPts val="0"/>
                        </a:spcAft>
                        <a:buSzPts val="1000"/>
                        <a:buChar char="●"/>
                      </a:pPr>
                      <a:r>
                        <a:rPr lang="en" sz="1000"/>
                        <a:t>CES: Housed</a:t>
                      </a:r>
                      <a:endParaRPr sz="1000"/>
                    </a:p>
                    <a:p>
                      <a:pPr indent="-292100" lvl="0" marL="457200" rtl="0" algn="l">
                        <a:spcBef>
                          <a:spcPts val="0"/>
                        </a:spcBef>
                        <a:spcAft>
                          <a:spcPts val="0"/>
                        </a:spcAft>
                        <a:buSzPts val="1000"/>
                        <a:buChar char="●"/>
                      </a:pPr>
                      <a:r>
                        <a:rPr lang="en" sz="1000"/>
                        <a:t>CES: Vouchered: Eligibility confirmed and awaiting unit </a:t>
                      </a:r>
                      <a:endParaRPr sz="1000"/>
                    </a:p>
                    <a:p>
                      <a:pPr indent="-292100" lvl="0" marL="457200" rtl="0" algn="l">
                        <a:spcBef>
                          <a:spcPts val="0"/>
                        </a:spcBef>
                        <a:spcAft>
                          <a:spcPts val="0"/>
                        </a:spcAft>
                        <a:buSzPts val="1000"/>
                        <a:buChar char="●"/>
                      </a:pPr>
                      <a:r>
                        <a:rPr lang="en" sz="1000"/>
                        <a:t>CES: JBVAMC Only: Housed with VASH</a:t>
                      </a:r>
                      <a:endParaRPr sz="1000"/>
                    </a:p>
                    <a:p>
                      <a:pPr indent="-292100" lvl="0" marL="457200" rtl="0" algn="l">
                        <a:spcBef>
                          <a:spcPts val="0"/>
                        </a:spcBef>
                        <a:spcAft>
                          <a:spcPts val="0"/>
                        </a:spcAft>
                        <a:buSzPts val="1000"/>
                        <a:buChar char="●"/>
                      </a:pPr>
                      <a:r>
                        <a:rPr lang="en" sz="1000"/>
                        <a:t>CES: Rematch Needed: Client Engaged, Unit no longer available</a:t>
                      </a:r>
                      <a:endParaRPr sz="1000"/>
                    </a:p>
                    <a:p>
                      <a:pPr indent="-292100" lvl="0" marL="457200" rtl="0" algn="l">
                        <a:spcBef>
                          <a:spcPts val="0"/>
                        </a:spcBef>
                        <a:spcAft>
                          <a:spcPts val="0"/>
                        </a:spcAft>
                        <a:buSzPts val="1000"/>
                        <a:buChar char="●"/>
                      </a:pPr>
                      <a:r>
                        <a:rPr lang="en" sz="1000"/>
                        <a:t>CES: Rematch Needed: Cook County Jail or Juvenile Detention Center</a:t>
                      </a:r>
                      <a:endParaRPr sz="1000"/>
                    </a:p>
                    <a:p>
                      <a:pPr indent="-292100" lvl="0" marL="457200" rtl="0" algn="l">
                        <a:spcBef>
                          <a:spcPts val="0"/>
                        </a:spcBef>
                        <a:spcAft>
                          <a:spcPts val="0"/>
                        </a:spcAft>
                        <a:buSzPts val="1000"/>
                        <a:buChar char="●"/>
                      </a:pPr>
                      <a:r>
                        <a:rPr lang="en" sz="1000"/>
                        <a:t>CES: Rematch Needed: Client Declined to participate (specify in notes)</a:t>
                      </a:r>
                      <a:endParaRPr sz="1000"/>
                    </a:p>
                    <a:p>
                      <a:pPr indent="-292100" lvl="0" marL="457200" rtl="0" algn="l">
                        <a:spcBef>
                          <a:spcPts val="0"/>
                        </a:spcBef>
                        <a:spcAft>
                          <a:spcPts val="0"/>
                        </a:spcAft>
                        <a:buSzPts val="1000"/>
                        <a:buChar char="●"/>
                      </a:pPr>
                      <a:r>
                        <a:rPr lang="en" sz="1000"/>
                        <a:t>CES: Rematch Needed: Client Declined: Geography</a:t>
                      </a:r>
                      <a:endParaRPr sz="1000"/>
                    </a:p>
                    <a:p>
                      <a:pPr indent="-292100" lvl="0" marL="457200" rtl="0" algn="l">
                        <a:spcBef>
                          <a:spcPts val="0"/>
                        </a:spcBef>
                        <a:spcAft>
                          <a:spcPts val="0"/>
                        </a:spcAft>
                        <a:buSzPts val="1000"/>
                        <a:buChar char="●"/>
                      </a:pPr>
                      <a:r>
                        <a:rPr lang="en" sz="1000"/>
                        <a:t>CES: Rematch Needed: Client Declined: Site-Based Youth TH</a:t>
                      </a:r>
                      <a:endParaRPr sz="1000"/>
                    </a:p>
                    <a:p>
                      <a:pPr indent="-292100" lvl="0" marL="457200" rtl="0" algn="l">
                        <a:spcBef>
                          <a:spcPts val="0"/>
                        </a:spcBef>
                        <a:spcAft>
                          <a:spcPts val="0"/>
                        </a:spcAft>
                        <a:buClr>
                          <a:schemeClr val="dk1"/>
                        </a:buClr>
                        <a:buSzPts val="1000"/>
                        <a:buChar char="●"/>
                      </a:pPr>
                      <a:r>
                        <a:rPr lang="en" sz="1000">
                          <a:solidFill>
                            <a:schemeClr val="dk1"/>
                          </a:solidFill>
                        </a:rPr>
                        <a:t>CES: Rematch Needed: Client Declined: Traditional SRO</a:t>
                      </a:r>
                      <a:endParaRPr sz="1000">
                        <a:solidFill>
                          <a:schemeClr val="dk1"/>
                        </a:solidFill>
                      </a:endParaRPr>
                    </a:p>
                    <a:p>
                      <a:pPr indent="-292100" lvl="0" marL="457200" rtl="0" algn="l">
                        <a:spcBef>
                          <a:spcPts val="0"/>
                        </a:spcBef>
                        <a:spcAft>
                          <a:spcPts val="0"/>
                        </a:spcAft>
                        <a:buSzPts val="1000"/>
                        <a:buChar char="●"/>
                      </a:pPr>
                      <a:r>
                        <a:rPr lang="en" sz="1000">
                          <a:solidFill>
                            <a:schemeClr val="dk1"/>
                          </a:solidFill>
                        </a:rPr>
                        <a:t>CES: Rematch Needed: Ineligible: Age</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noAutofit/>
                    </a:bodyPr>
                    <a:lstStyle/>
                    <a:p>
                      <a:pPr indent="-292100" lvl="0" marL="457200" rtl="0" algn="l">
                        <a:spcBef>
                          <a:spcPts val="0"/>
                        </a:spcBef>
                        <a:spcAft>
                          <a:spcPts val="0"/>
                        </a:spcAft>
                        <a:buSzPts val="1000"/>
                        <a:buChar char="●"/>
                      </a:pPr>
                      <a:r>
                        <a:rPr lang="en" sz="1000"/>
                        <a:t>CES: Rematch Needed: Ineligible: Criminal Background</a:t>
                      </a:r>
                      <a:endParaRPr sz="1000"/>
                    </a:p>
                    <a:p>
                      <a:pPr indent="-292100" lvl="0" marL="457200" rtl="0" algn="l">
                        <a:spcBef>
                          <a:spcPts val="0"/>
                        </a:spcBef>
                        <a:spcAft>
                          <a:spcPts val="0"/>
                        </a:spcAft>
                        <a:buSzPts val="1000"/>
                        <a:buChar char="●"/>
                      </a:pPr>
                      <a:r>
                        <a:rPr lang="en" sz="1000"/>
                        <a:t>CES: Rematch Needed: Ineligible: Household Composition</a:t>
                      </a:r>
                      <a:endParaRPr sz="1000"/>
                    </a:p>
                    <a:p>
                      <a:pPr indent="-292100" lvl="0" marL="457200" rtl="0" algn="l">
                        <a:spcBef>
                          <a:spcPts val="0"/>
                        </a:spcBef>
                        <a:spcAft>
                          <a:spcPts val="0"/>
                        </a:spcAft>
                        <a:buSzPts val="1000"/>
                        <a:buChar char="●"/>
                      </a:pPr>
                      <a:r>
                        <a:rPr lang="en" sz="1000"/>
                        <a:t>CES: Rematch Needed: Ineligible: Income Issue</a:t>
                      </a:r>
                      <a:endParaRPr sz="1000"/>
                    </a:p>
                    <a:p>
                      <a:pPr indent="-292100" lvl="0" marL="457200" rtl="0" algn="l">
                        <a:spcBef>
                          <a:spcPts val="0"/>
                        </a:spcBef>
                        <a:spcAft>
                          <a:spcPts val="0"/>
                        </a:spcAft>
                        <a:buSzPts val="1000"/>
                        <a:buChar char="●"/>
                      </a:pPr>
                      <a:r>
                        <a:rPr lang="en" sz="1000"/>
                        <a:t>CES: Rematch Needed: Ineligible: Not experiencing homelessness</a:t>
                      </a:r>
                      <a:endParaRPr sz="1000"/>
                    </a:p>
                    <a:p>
                      <a:pPr indent="-292100" lvl="0" marL="457200" rtl="0" algn="l">
                        <a:spcBef>
                          <a:spcPts val="0"/>
                        </a:spcBef>
                        <a:spcAft>
                          <a:spcPts val="0"/>
                        </a:spcAft>
                        <a:buSzPts val="1000"/>
                        <a:buChar char="●"/>
                      </a:pPr>
                      <a:r>
                        <a:rPr lang="en" sz="1000"/>
                        <a:t>CES: Rematch Needed: Ineligible: Not experiencing CH</a:t>
                      </a:r>
                      <a:endParaRPr sz="1000"/>
                    </a:p>
                    <a:p>
                      <a:pPr indent="-292100" lvl="0" marL="457200" rtl="0" algn="l">
                        <a:spcBef>
                          <a:spcPts val="0"/>
                        </a:spcBef>
                        <a:spcAft>
                          <a:spcPts val="0"/>
                        </a:spcAft>
                        <a:buSzPts val="1000"/>
                        <a:buChar char="●"/>
                      </a:pPr>
                      <a:r>
                        <a:rPr lang="en" sz="1000"/>
                        <a:t>CES: Rematch Needed: Client located but not engaged in housing process</a:t>
                      </a:r>
                      <a:endParaRPr sz="1000"/>
                    </a:p>
                    <a:p>
                      <a:pPr indent="-292100" lvl="0" marL="457200" rtl="0" algn="l">
                        <a:spcBef>
                          <a:spcPts val="0"/>
                        </a:spcBef>
                        <a:spcAft>
                          <a:spcPts val="0"/>
                        </a:spcAft>
                        <a:buSzPts val="1000"/>
                        <a:buChar char="●"/>
                      </a:pPr>
                      <a:r>
                        <a:rPr lang="en" sz="1000"/>
                        <a:t>CES: Rematch Needed: Not approved for or received voucher</a:t>
                      </a:r>
                      <a:endParaRPr sz="1000"/>
                    </a:p>
                    <a:p>
                      <a:pPr indent="-292100" lvl="0" marL="457200" rtl="0" algn="l">
                        <a:spcBef>
                          <a:spcPts val="0"/>
                        </a:spcBef>
                        <a:spcAft>
                          <a:spcPts val="0"/>
                        </a:spcAft>
                        <a:buSzPts val="1000"/>
                        <a:buChar char="●"/>
                      </a:pPr>
                      <a:r>
                        <a:rPr lang="en" sz="1000"/>
                        <a:t>CES: Rematch Needed: Not able to contact client</a:t>
                      </a:r>
                      <a:endParaRPr sz="1000"/>
                    </a:p>
                    <a:p>
                      <a:pPr indent="-292100" lvl="0" marL="457200" rtl="0" algn="l">
                        <a:spcBef>
                          <a:spcPts val="0"/>
                        </a:spcBef>
                        <a:spcAft>
                          <a:spcPts val="0"/>
                        </a:spcAft>
                        <a:buSzPts val="1000"/>
                        <a:buChar char="●"/>
                      </a:pPr>
                      <a:r>
                        <a:rPr lang="en" sz="1000"/>
                        <a:t>CES: Rematch Needed: Not living in Chicago</a:t>
                      </a:r>
                      <a:endParaRPr sz="1000"/>
                    </a:p>
                    <a:p>
                      <a:pPr indent="-292100" lvl="0" marL="457200" rtl="0" algn="l">
                        <a:spcBef>
                          <a:spcPts val="0"/>
                        </a:spcBef>
                        <a:spcAft>
                          <a:spcPts val="0"/>
                        </a:spcAft>
                        <a:buSzPts val="1000"/>
                        <a:buChar char="●"/>
                      </a:pPr>
                      <a:r>
                        <a:rPr lang="en" sz="1000"/>
                        <a:t>CES: Rematch Needed: Veteran Status: Not a Veteran</a:t>
                      </a:r>
                      <a:endParaRPr sz="1000"/>
                    </a:p>
                    <a:p>
                      <a:pPr indent="-292100" lvl="0" marL="457200" rtl="0" algn="l">
                        <a:spcBef>
                          <a:spcPts val="0"/>
                        </a:spcBef>
                        <a:spcAft>
                          <a:spcPts val="0"/>
                        </a:spcAft>
                        <a:buSzPts val="1000"/>
                        <a:buChar char="●"/>
                      </a:pPr>
                      <a:r>
                        <a:rPr lang="en" sz="1000"/>
                        <a:t>CES: Rematch Needed: Veteran Status: Not VHA Eligible</a:t>
                      </a:r>
                      <a:endParaRPr sz="1000"/>
                    </a:p>
                    <a:p>
                      <a:pPr indent="-292100" lvl="0" marL="457200" rtl="0" algn="l">
                        <a:spcBef>
                          <a:spcPts val="0"/>
                        </a:spcBef>
                        <a:spcAft>
                          <a:spcPts val="0"/>
                        </a:spcAft>
                        <a:buSzPts val="1000"/>
                        <a:buChar char="●"/>
                      </a:pPr>
                      <a:r>
                        <a:rPr lang="en" sz="1000"/>
                        <a:t>CES: Rematch Needed: Other (specify in notes)</a:t>
                      </a:r>
                      <a:endParaRPr sz="1000"/>
                    </a:p>
                    <a:p>
                      <a:pPr indent="-292100" lvl="0" marL="457200" rtl="0" algn="l">
                        <a:spcBef>
                          <a:spcPts val="0"/>
                        </a:spcBef>
                        <a:spcAft>
                          <a:spcPts val="0"/>
                        </a:spcAft>
                        <a:buSzPts val="1000"/>
                        <a:buChar char="●"/>
                      </a:pPr>
                      <a:r>
                        <a:rPr lang="en" sz="1000"/>
                        <a:t>CES Team Only: Matched for Assessment</a:t>
                      </a:r>
                      <a:endParaRPr sz="1000"/>
                    </a:p>
                    <a:p>
                      <a:pPr indent="-292100" lvl="0" marL="457200" rtl="0" algn="l">
                        <a:spcBef>
                          <a:spcPts val="0"/>
                        </a:spcBef>
                        <a:spcAft>
                          <a:spcPts val="0"/>
                        </a:spcAft>
                        <a:buSzPts val="1000"/>
                        <a:buChar char="●"/>
                      </a:pPr>
                      <a:r>
                        <a:rPr lang="en" sz="1000"/>
                        <a:t>CES Team Only: System Navigation Matched/Assigned</a:t>
                      </a:r>
                      <a:endParaRPr sz="1000"/>
                    </a:p>
                    <a:p>
                      <a:pPr indent="-292100" lvl="0" marL="457200" rtl="0" algn="l">
                        <a:spcBef>
                          <a:spcPts val="0"/>
                        </a:spcBef>
                        <a:spcAft>
                          <a:spcPts val="0"/>
                        </a:spcAft>
                        <a:buSzPts val="1000"/>
                        <a:buChar char="●"/>
                      </a:pPr>
                      <a:r>
                        <a:rPr lang="en" sz="1000"/>
                        <a:t>CES: Outreach Team Only: Attempted Contact for Assessment</a:t>
                      </a:r>
                      <a:endParaRPr sz="1000"/>
                    </a:p>
                    <a:p>
                      <a:pPr indent="-292100" lvl="0" marL="457200" rtl="0" algn="l">
                        <a:spcBef>
                          <a:spcPts val="0"/>
                        </a:spcBef>
                        <a:spcAft>
                          <a:spcPts val="0"/>
                        </a:spcAft>
                        <a:buSzPts val="1000"/>
                        <a:buChar char="●"/>
                      </a:pPr>
                      <a:r>
                        <a:rPr lang="en" sz="1000"/>
                        <a:t>CES: Outreach Team Only: Not able to assess</a:t>
                      </a:r>
                      <a:endParaRPr sz="1000"/>
                    </a:p>
                    <a:p>
                      <a:pPr indent="-292100" lvl="0" marL="457200" rtl="0" algn="l">
                        <a:spcBef>
                          <a:spcPts val="0"/>
                        </a:spcBef>
                        <a:spcAft>
                          <a:spcPts val="0"/>
                        </a:spcAft>
                        <a:buSzPts val="1000"/>
                        <a:buChar char="●"/>
                      </a:pPr>
                      <a:r>
                        <a:rPr lang="en" sz="1000"/>
                        <a:t>CES: Outreach Team Only: Other (specify in notes)</a:t>
                      </a:r>
                      <a:endParaRPr sz="1000"/>
                    </a:p>
                    <a:p>
                      <a:pPr indent="-292100" lvl="0" marL="457200" rtl="0" algn="l">
                        <a:spcBef>
                          <a:spcPts val="0"/>
                        </a:spcBef>
                        <a:spcAft>
                          <a:spcPts val="0"/>
                        </a:spcAft>
                        <a:buSzPts val="1000"/>
                        <a:buChar char="●"/>
                      </a:pPr>
                      <a:r>
                        <a:rPr lang="en" sz="1000"/>
                        <a:t>CES: CES Team Only: Individual or household returned to homelessness</a:t>
                      </a:r>
                      <a:endParaRPr sz="10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