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6"/>
  </p:notesMasterIdLst>
  <p:sldIdLst>
    <p:sldId id="256" r:id="rId6"/>
    <p:sldId id="283" r:id="rId7"/>
    <p:sldId id="263" r:id="rId8"/>
    <p:sldId id="266" r:id="rId9"/>
    <p:sldId id="284" r:id="rId10"/>
    <p:sldId id="271" r:id="rId11"/>
    <p:sldId id="264" r:id="rId12"/>
    <p:sldId id="285" r:id="rId13"/>
    <p:sldId id="277" r:id="rId14"/>
    <p:sldId id="278" r:id="rId15"/>
    <p:sldId id="286" r:id="rId16"/>
    <p:sldId id="275" r:id="rId17"/>
    <p:sldId id="287" r:id="rId18"/>
    <p:sldId id="288" r:id="rId19"/>
    <p:sldId id="290" r:id="rId20"/>
    <p:sldId id="295" r:id="rId21"/>
    <p:sldId id="279" r:id="rId22"/>
    <p:sldId id="294" r:id="rId23"/>
    <p:sldId id="273"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ECC"/>
    <a:srgbClr val="57B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39A5B-6E02-43A7-BF3E-A21C0BD1A358}" v="43" dt="2024-12-12T17:36:10.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3" d="100"/>
          <a:sy n="113"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Fuller" userId="aa4c84dc-1384-4275-95ea-bf44c87b823e" providerId="ADAL" clId="{6BC39A5B-6E02-43A7-BF3E-A21C0BD1A358}"/>
    <pc:docChg chg="undo custSel addSld modSld">
      <pc:chgData name="Alexander Fuller" userId="aa4c84dc-1384-4275-95ea-bf44c87b823e" providerId="ADAL" clId="{6BC39A5B-6E02-43A7-BF3E-A21C0BD1A358}" dt="2024-12-12T17:36:10.910" v="1305" actId="20577"/>
      <pc:docMkLst>
        <pc:docMk/>
      </pc:docMkLst>
      <pc:sldChg chg="modSp mod">
        <pc:chgData name="Alexander Fuller" userId="aa4c84dc-1384-4275-95ea-bf44c87b823e" providerId="ADAL" clId="{6BC39A5B-6E02-43A7-BF3E-A21C0BD1A358}" dt="2024-12-12T12:18:23.220" v="128" actId="20577"/>
        <pc:sldMkLst>
          <pc:docMk/>
          <pc:sldMk cId="2401029278" sldId="263"/>
        </pc:sldMkLst>
        <pc:spChg chg="mod">
          <ac:chgData name="Alexander Fuller" userId="aa4c84dc-1384-4275-95ea-bf44c87b823e" providerId="ADAL" clId="{6BC39A5B-6E02-43A7-BF3E-A21C0BD1A358}" dt="2024-12-12T12:18:23.220" v="128" actId="20577"/>
          <ac:spMkLst>
            <pc:docMk/>
            <pc:sldMk cId="2401029278" sldId="263"/>
            <ac:spMk id="6" creationId="{E6622D51-86F5-2136-B8C7-31F485FFC719}"/>
          </ac:spMkLst>
        </pc:spChg>
      </pc:sldChg>
      <pc:sldChg chg="modSp modAnim">
        <pc:chgData name="Alexander Fuller" userId="aa4c84dc-1384-4275-95ea-bf44c87b823e" providerId="ADAL" clId="{6BC39A5B-6E02-43A7-BF3E-A21C0BD1A358}" dt="2024-12-12T17:33:27.925" v="1300" actId="20577"/>
        <pc:sldMkLst>
          <pc:docMk/>
          <pc:sldMk cId="1623701352" sldId="266"/>
        </pc:sldMkLst>
        <pc:spChg chg="mod">
          <ac:chgData name="Alexander Fuller" userId="aa4c84dc-1384-4275-95ea-bf44c87b823e" providerId="ADAL" clId="{6BC39A5B-6E02-43A7-BF3E-A21C0BD1A358}" dt="2024-12-12T17:33:19.308" v="1288" actId="6549"/>
          <ac:spMkLst>
            <pc:docMk/>
            <pc:sldMk cId="1623701352" sldId="266"/>
            <ac:spMk id="6" creationId="{1BD1F06E-6BE0-D7B9-AF11-778B8F61978F}"/>
          </ac:spMkLst>
        </pc:spChg>
      </pc:sldChg>
      <pc:sldChg chg="modSp mod">
        <pc:chgData name="Alexander Fuller" userId="aa4c84dc-1384-4275-95ea-bf44c87b823e" providerId="ADAL" clId="{6BC39A5B-6E02-43A7-BF3E-A21C0BD1A358}" dt="2024-12-12T11:24:54.599" v="0" actId="1076"/>
        <pc:sldMkLst>
          <pc:docMk/>
          <pc:sldMk cId="1144543655" sldId="271"/>
        </pc:sldMkLst>
        <pc:picChg chg="mod">
          <ac:chgData name="Alexander Fuller" userId="aa4c84dc-1384-4275-95ea-bf44c87b823e" providerId="ADAL" clId="{6BC39A5B-6E02-43A7-BF3E-A21C0BD1A358}" dt="2024-12-12T11:24:54.599" v="0" actId="1076"/>
          <ac:picMkLst>
            <pc:docMk/>
            <pc:sldMk cId="1144543655" sldId="271"/>
            <ac:picMk id="10" creationId="{AEFD4E3B-8C6B-10F2-6645-C98D09285364}"/>
          </ac:picMkLst>
        </pc:picChg>
      </pc:sldChg>
      <pc:sldChg chg="modSp">
        <pc:chgData name="Alexander Fuller" userId="aa4c84dc-1384-4275-95ea-bf44c87b823e" providerId="ADAL" clId="{6BC39A5B-6E02-43A7-BF3E-A21C0BD1A358}" dt="2024-12-12T17:36:10.910" v="1305" actId="20577"/>
        <pc:sldMkLst>
          <pc:docMk/>
          <pc:sldMk cId="2222093158" sldId="284"/>
        </pc:sldMkLst>
        <pc:spChg chg="mod">
          <ac:chgData name="Alexander Fuller" userId="aa4c84dc-1384-4275-95ea-bf44c87b823e" providerId="ADAL" clId="{6BC39A5B-6E02-43A7-BF3E-A21C0BD1A358}" dt="2024-12-12T17:36:10.910" v="1305" actId="20577"/>
          <ac:spMkLst>
            <pc:docMk/>
            <pc:sldMk cId="2222093158" sldId="284"/>
            <ac:spMk id="6" creationId="{CEF2920D-DB1B-B6B2-3AF7-A3FEB4C8502E}"/>
          </ac:spMkLst>
        </pc:spChg>
      </pc:sldChg>
      <pc:sldChg chg="addSp delSp modSp add mod">
        <pc:chgData name="Alexander Fuller" userId="aa4c84dc-1384-4275-95ea-bf44c87b823e" providerId="ADAL" clId="{6BC39A5B-6E02-43A7-BF3E-A21C0BD1A358}" dt="2024-12-12T14:54:59.723" v="1267" actId="1076"/>
        <pc:sldMkLst>
          <pc:docMk/>
          <pc:sldMk cId="3096362011" sldId="295"/>
        </pc:sldMkLst>
        <pc:spChg chg="mod">
          <ac:chgData name="Alexander Fuller" userId="aa4c84dc-1384-4275-95ea-bf44c87b823e" providerId="ADAL" clId="{6BC39A5B-6E02-43A7-BF3E-A21C0BD1A358}" dt="2024-12-12T14:54:43.706" v="1264" actId="20577"/>
          <ac:spMkLst>
            <pc:docMk/>
            <pc:sldMk cId="3096362011" sldId="295"/>
            <ac:spMk id="2" creationId="{29BB6E6A-C695-20C2-240E-402E37CAA87C}"/>
          </ac:spMkLst>
        </pc:spChg>
        <pc:spChg chg="mod">
          <ac:chgData name="Alexander Fuller" userId="aa4c84dc-1384-4275-95ea-bf44c87b823e" providerId="ADAL" clId="{6BC39A5B-6E02-43A7-BF3E-A21C0BD1A358}" dt="2024-12-12T12:22:08.487" v="139" actId="5793"/>
          <ac:spMkLst>
            <pc:docMk/>
            <pc:sldMk cId="3096362011" sldId="295"/>
            <ac:spMk id="4" creationId="{23682F1E-90B0-0998-174F-AE66E92C22C4}"/>
          </ac:spMkLst>
        </pc:spChg>
        <pc:graphicFrameChg chg="add mod modGraphic">
          <ac:chgData name="Alexander Fuller" userId="aa4c84dc-1384-4275-95ea-bf44c87b823e" providerId="ADAL" clId="{6BC39A5B-6E02-43A7-BF3E-A21C0BD1A358}" dt="2024-12-12T14:42:53.082" v="914" actId="20577"/>
          <ac:graphicFrameMkLst>
            <pc:docMk/>
            <pc:sldMk cId="3096362011" sldId="295"/>
            <ac:graphicFrameMk id="5" creationId="{903544BB-77F1-A336-33D1-1C50301ECA0B}"/>
          </ac:graphicFrameMkLst>
        </pc:graphicFrameChg>
        <pc:graphicFrameChg chg="add mod modGraphic">
          <ac:chgData name="Alexander Fuller" userId="aa4c84dc-1384-4275-95ea-bf44c87b823e" providerId="ADAL" clId="{6BC39A5B-6E02-43A7-BF3E-A21C0BD1A358}" dt="2024-12-12T14:54:59.723" v="1267" actId="1076"/>
          <ac:graphicFrameMkLst>
            <pc:docMk/>
            <pc:sldMk cId="3096362011" sldId="295"/>
            <ac:graphicFrameMk id="9" creationId="{60E21B05-B04A-903B-6748-361E8CFB43D8}"/>
          </ac:graphicFrameMkLst>
        </pc:graphicFrameChg>
        <pc:picChg chg="del">
          <ac:chgData name="Alexander Fuller" userId="aa4c84dc-1384-4275-95ea-bf44c87b823e" providerId="ADAL" clId="{6BC39A5B-6E02-43A7-BF3E-A21C0BD1A358}" dt="2024-12-12T12:15:43.910" v="2" actId="478"/>
          <ac:picMkLst>
            <pc:docMk/>
            <pc:sldMk cId="3096362011" sldId="295"/>
            <ac:picMk id="6" creationId="{E68A3B13-060E-DB4E-E4ED-A9523340811F}"/>
          </ac:picMkLst>
        </pc:picChg>
        <pc:picChg chg="add del mod">
          <ac:chgData name="Alexander Fuller" userId="aa4c84dc-1384-4275-95ea-bf44c87b823e" providerId="ADAL" clId="{6BC39A5B-6E02-43A7-BF3E-A21C0BD1A358}" dt="2024-12-12T14:43:55.504" v="919" actId="478"/>
          <ac:picMkLst>
            <pc:docMk/>
            <pc:sldMk cId="3096362011" sldId="295"/>
            <ac:picMk id="8" creationId="{C8078CE3-07D2-0319-8329-03DC758A3570}"/>
          </ac:picMkLst>
        </pc:picChg>
        <pc:picChg chg="del">
          <ac:chgData name="Alexander Fuller" userId="aa4c84dc-1384-4275-95ea-bf44c87b823e" providerId="ADAL" clId="{6BC39A5B-6E02-43A7-BF3E-A21C0BD1A358}" dt="2024-12-12T12:15:44.469" v="3" actId="478"/>
          <ac:picMkLst>
            <pc:docMk/>
            <pc:sldMk cId="3096362011" sldId="295"/>
            <ac:picMk id="11" creationId="{E49AE065-A0D7-A72B-BFB9-7B958266DDC4}"/>
          </ac:picMkLst>
        </pc:picChg>
      </pc:sldChg>
    </pc:docChg>
  </pc:docChgLst>
  <pc:docChgLst>
    <pc:chgData name="Shannon Gedo" userId="S::shannon.gedo@cityofchicago.org::1ec22d44-1b64-4227-b4de-4c973d91a2f5" providerId="AD" clId="Web-{C2F7318F-2039-1E35-3F70-18D67AC3013F}"/>
    <pc:docChg chg="modSld">
      <pc:chgData name="Shannon Gedo" userId="S::shannon.gedo@cityofchicago.org::1ec22d44-1b64-4227-b4de-4c973d91a2f5" providerId="AD" clId="Web-{C2F7318F-2039-1E35-3F70-18D67AC3013F}" dt="2024-12-10T17:26:03.130" v="158" actId="20577"/>
      <pc:docMkLst>
        <pc:docMk/>
      </pc:docMkLst>
      <pc:sldChg chg="modSp">
        <pc:chgData name="Shannon Gedo" userId="S::shannon.gedo@cityofchicago.org::1ec22d44-1b64-4227-b4de-4c973d91a2f5" providerId="AD" clId="Web-{C2F7318F-2039-1E35-3F70-18D67AC3013F}" dt="2024-12-10T17:24:56.178" v="141" actId="20577"/>
        <pc:sldMkLst>
          <pc:docMk/>
          <pc:sldMk cId="1623701352" sldId="266"/>
        </pc:sldMkLst>
        <pc:spChg chg="mod">
          <ac:chgData name="Shannon Gedo" userId="S::shannon.gedo@cityofchicago.org::1ec22d44-1b64-4227-b4de-4c973d91a2f5" providerId="AD" clId="Web-{C2F7318F-2039-1E35-3F70-18D67AC3013F}" dt="2024-12-10T17:03:30.345" v="39" actId="20577"/>
          <ac:spMkLst>
            <pc:docMk/>
            <pc:sldMk cId="1623701352" sldId="266"/>
            <ac:spMk id="4" creationId="{F2FC5854-D65D-3A86-752C-162F5DAB9323}"/>
          </ac:spMkLst>
        </pc:spChg>
        <pc:spChg chg="mod">
          <ac:chgData name="Shannon Gedo" userId="S::shannon.gedo@cityofchicago.org::1ec22d44-1b64-4227-b4de-4c973d91a2f5" providerId="AD" clId="Web-{C2F7318F-2039-1E35-3F70-18D67AC3013F}" dt="2024-12-10T17:24:56.178" v="141" actId="20577"/>
          <ac:spMkLst>
            <pc:docMk/>
            <pc:sldMk cId="1623701352" sldId="266"/>
            <ac:spMk id="6" creationId="{1BD1F06E-6BE0-D7B9-AF11-778B8F61978F}"/>
          </ac:spMkLst>
        </pc:spChg>
      </pc:sldChg>
      <pc:sldChg chg="modSp">
        <pc:chgData name="Shannon Gedo" userId="S::shannon.gedo@cityofchicago.org::1ec22d44-1b64-4227-b4de-4c973d91a2f5" providerId="AD" clId="Web-{C2F7318F-2039-1E35-3F70-18D67AC3013F}" dt="2024-12-10T15:59:09.677" v="9" actId="1076"/>
        <pc:sldMkLst>
          <pc:docMk/>
          <pc:sldMk cId="1144543655" sldId="271"/>
        </pc:sldMkLst>
        <pc:picChg chg="mod">
          <ac:chgData name="Shannon Gedo" userId="S::shannon.gedo@cityofchicago.org::1ec22d44-1b64-4227-b4de-4c973d91a2f5" providerId="AD" clId="Web-{C2F7318F-2039-1E35-3F70-18D67AC3013F}" dt="2024-12-10T15:59:09.677" v="9" actId="1076"/>
          <ac:picMkLst>
            <pc:docMk/>
            <pc:sldMk cId="1144543655" sldId="271"/>
            <ac:picMk id="10" creationId="{AEFD4E3B-8C6B-10F2-6645-C98D09285364}"/>
          </ac:picMkLst>
        </pc:picChg>
      </pc:sldChg>
      <pc:sldChg chg="modSp">
        <pc:chgData name="Shannon Gedo" userId="S::shannon.gedo@cityofchicago.org::1ec22d44-1b64-4227-b4de-4c973d91a2f5" providerId="AD" clId="Web-{C2F7318F-2039-1E35-3F70-18D67AC3013F}" dt="2024-12-10T17:26:03.130" v="158" actId="20577"/>
        <pc:sldMkLst>
          <pc:docMk/>
          <pc:sldMk cId="2222093158" sldId="284"/>
        </pc:sldMkLst>
        <pc:spChg chg="mod">
          <ac:chgData name="Shannon Gedo" userId="S::shannon.gedo@cityofchicago.org::1ec22d44-1b64-4227-b4de-4c973d91a2f5" providerId="AD" clId="Web-{C2F7318F-2039-1E35-3F70-18D67AC3013F}" dt="2024-12-10T17:26:03.130" v="158" actId="20577"/>
          <ac:spMkLst>
            <pc:docMk/>
            <pc:sldMk cId="2222093158" sldId="284"/>
            <ac:spMk id="6" creationId="{CEF2920D-DB1B-B6B2-3AF7-A3FEB4C850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88DA9-25BB-423D-8310-C926A1CE22FE}"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CC090-3B1C-49D5-B8F6-94659B091D16}" type="slidenum">
              <a:rPr lang="en-US" smtClean="0"/>
              <a:t>‹#›</a:t>
            </a:fld>
            <a:endParaRPr lang="en-US"/>
          </a:p>
        </p:txBody>
      </p:sp>
    </p:spTree>
    <p:extLst>
      <p:ext uri="{BB962C8B-B14F-4D97-AF65-F5344CB8AC3E}">
        <p14:creationId xmlns:p14="http://schemas.microsoft.com/office/powerpoint/2010/main" val="384393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Chicago_live</a:t>
            </a:r>
            <a:r>
              <a:rPr lang="en-US" dirty="0"/>
              <a:t> &gt; Chicago CoC &gt; Audit &gt; Point in Time</a:t>
            </a:r>
          </a:p>
          <a:p>
            <a:endParaRPr lang="en-US" dirty="0"/>
          </a:p>
          <a:p>
            <a:r>
              <a:rPr lang="en-US" dirty="0"/>
              <a:t>Describe how to determine dates to check own agency </a:t>
            </a:r>
          </a:p>
        </p:txBody>
      </p:sp>
      <p:sp>
        <p:nvSpPr>
          <p:cNvPr id="4" name="Slide Number Placeholder 3"/>
          <p:cNvSpPr>
            <a:spLocks noGrp="1"/>
          </p:cNvSpPr>
          <p:nvPr>
            <p:ph type="sldNum" sz="quarter" idx="5"/>
          </p:nvPr>
        </p:nvSpPr>
        <p:spPr/>
        <p:txBody>
          <a:bodyPr/>
          <a:lstStyle/>
          <a:p>
            <a:fld id="{E28CC090-3B1C-49D5-B8F6-94659B091D16}" type="slidenum">
              <a:rPr lang="en-US" smtClean="0"/>
              <a:t>14</a:t>
            </a:fld>
            <a:endParaRPr lang="en-US"/>
          </a:p>
        </p:txBody>
      </p:sp>
    </p:spTree>
    <p:extLst>
      <p:ext uri="{BB962C8B-B14F-4D97-AF65-F5344CB8AC3E}">
        <p14:creationId xmlns:p14="http://schemas.microsoft.com/office/powerpoint/2010/main" val="269886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sample report</a:t>
            </a:r>
          </a:p>
          <a:p>
            <a:r>
              <a:rPr lang="en-US" dirty="0"/>
              <a:t>Add examples</a:t>
            </a:r>
          </a:p>
        </p:txBody>
      </p:sp>
      <p:sp>
        <p:nvSpPr>
          <p:cNvPr id="4" name="Slide Number Placeholder 3"/>
          <p:cNvSpPr>
            <a:spLocks noGrp="1"/>
          </p:cNvSpPr>
          <p:nvPr>
            <p:ph type="sldNum" sz="quarter" idx="5"/>
          </p:nvPr>
        </p:nvSpPr>
        <p:spPr/>
        <p:txBody>
          <a:bodyPr/>
          <a:lstStyle/>
          <a:p>
            <a:fld id="{E28CC090-3B1C-49D5-B8F6-94659B091D16}" type="slidenum">
              <a:rPr lang="en-US" smtClean="0"/>
              <a:t>15</a:t>
            </a:fld>
            <a:endParaRPr lang="en-US"/>
          </a:p>
        </p:txBody>
      </p:sp>
    </p:spTree>
    <p:extLst>
      <p:ext uri="{BB962C8B-B14F-4D97-AF65-F5344CB8AC3E}">
        <p14:creationId xmlns:p14="http://schemas.microsoft.com/office/powerpoint/2010/main" val="405279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D4801-F8BE-CF9C-AA6E-341CB3C0E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628F4-1793-24DA-7C31-9CD559B8A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A67C0-02D0-D41F-940A-A1CB428D7122}"/>
              </a:ext>
            </a:extLst>
          </p:cNvPr>
          <p:cNvSpPr>
            <a:spLocks noGrp="1"/>
          </p:cNvSpPr>
          <p:nvPr>
            <p:ph type="body" idx="1"/>
          </p:nvPr>
        </p:nvSpPr>
        <p:spPr/>
        <p:txBody>
          <a:bodyPr/>
          <a:lstStyle/>
          <a:p>
            <a:r>
              <a:rPr lang="en-US" dirty="0"/>
              <a:t>Run sample report</a:t>
            </a:r>
          </a:p>
          <a:p>
            <a:r>
              <a:rPr lang="en-US" dirty="0"/>
              <a:t>Add examples</a:t>
            </a:r>
          </a:p>
        </p:txBody>
      </p:sp>
      <p:sp>
        <p:nvSpPr>
          <p:cNvPr id="4" name="Slide Number Placeholder 3">
            <a:extLst>
              <a:ext uri="{FF2B5EF4-FFF2-40B4-BE49-F238E27FC236}">
                <a16:creationId xmlns:a16="http://schemas.microsoft.com/office/drawing/2014/main" id="{CAEDC0F3-FD9E-C639-2A31-A352342D57E8}"/>
              </a:ext>
            </a:extLst>
          </p:cNvPr>
          <p:cNvSpPr>
            <a:spLocks noGrp="1"/>
          </p:cNvSpPr>
          <p:nvPr>
            <p:ph type="sldNum" sz="quarter" idx="5"/>
          </p:nvPr>
        </p:nvSpPr>
        <p:spPr/>
        <p:txBody>
          <a:bodyPr/>
          <a:lstStyle/>
          <a:p>
            <a:fld id="{E28CC090-3B1C-49D5-B8F6-94659B091D16}" type="slidenum">
              <a:rPr lang="en-US" smtClean="0"/>
              <a:t>16</a:t>
            </a:fld>
            <a:endParaRPr lang="en-US"/>
          </a:p>
        </p:txBody>
      </p:sp>
    </p:spTree>
    <p:extLst>
      <p:ext uri="{BB962C8B-B14F-4D97-AF65-F5344CB8AC3E}">
        <p14:creationId xmlns:p14="http://schemas.microsoft.com/office/powerpoint/2010/main" val="394706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CC090-3B1C-49D5-B8F6-94659B091D16}" type="slidenum">
              <a:rPr lang="en-US" smtClean="0"/>
              <a:t>18</a:t>
            </a:fld>
            <a:endParaRPr lang="en-US"/>
          </a:p>
        </p:txBody>
      </p:sp>
    </p:spTree>
    <p:extLst>
      <p:ext uri="{BB962C8B-B14F-4D97-AF65-F5344CB8AC3E}">
        <p14:creationId xmlns:p14="http://schemas.microsoft.com/office/powerpoint/2010/main" val="37445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ED8"/>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None/>
              <a:defRPr b="1"/>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487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3222"/>
            <a:ext cx="10515600" cy="1008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19349"/>
            <a:ext cx="10515600" cy="48576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47D5A-8C43-4199-9207-3EF664F086EC}" type="datetime1">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C89E0-2DCF-4A50-A5D3-3C3D0EA8D502}" type="slidenum">
              <a:rPr lang="en-US" smtClean="0"/>
              <a:t>‹#›</a:t>
            </a:fld>
            <a:endParaRPr lang="en-US"/>
          </a:p>
        </p:txBody>
      </p:sp>
      <p:pic>
        <p:nvPicPr>
          <p:cNvPr id="7" name="Picture 6">
            <a:extLst>
              <a:ext uri="{FF2B5EF4-FFF2-40B4-BE49-F238E27FC236}">
                <a16:creationId xmlns:a16="http://schemas.microsoft.com/office/drawing/2014/main" id="{752D50B7-56B7-46D7-BF26-A0DE8B1CFA53}"/>
              </a:ext>
            </a:extLst>
          </p:cNvPr>
          <p:cNvPicPr>
            <a:picLocks noChangeAspect="1"/>
          </p:cNvPicPr>
          <p:nvPr userDrawn="1"/>
        </p:nvPicPr>
        <p:blipFill>
          <a:blip r:embed="rId3"/>
          <a:stretch>
            <a:fillRect/>
          </a:stretch>
        </p:blipFill>
        <p:spPr>
          <a:xfrm>
            <a:off x="9427436" y="5987332"/>
            <a:ext cx="2566445" cy="709747"/>
          </a:xfrm>
          <a:prstGeom prst="rect">
            <a:avLst/>
          </a:prstGeom>
        </p:spPr>
      </p:pic>
    </p:spTree>
    <p:extLst>
      <p:ext uri="{BB962C8B-B14F-4D97-AF65-F5344CB8AC3E}">
        <p14:creationId xmlns:p14="http://schemas.microsoft.com/office/powerpoint/2010/main" val="2850058905"/>
      </p:ext>
    </p:extLst>
  </p:cSld>
  <p:clrMap bg1="lt1" tx1="dk1" bg2="lt2" tx2="dk2" accent1="accent1" accent2="accent2" accent3="accent3" accent4="accent4" accent5="accent5" accent6="accent6" hlink="hlink" folHlink="folHlink"/>
  <p:sldLayoutIdLst>
    <p:sldLayoutId id="2147483672" r:id="rId1"/>
  </p:sldLayoutIdLst>
  <p:hf sldNum="0" hdr="0" dt="0"/>
  <p:txStyles>
    <p:titleStyle>
      <a:lvl1pPr algn="l" defTabSz="914400" rtl="0" eaLnBrk="1" latinLnBrk="0" hangingPunct="1">
        <a:lnSpc>
          <a:spcPct val="90000"/>
        </a:lnSpc>
        <a:spcBef>
          <a:spcPct val="0"/>
        </a:spcBef>
        <a:buNone/>
        <a:defRPr sz="4400" b="1" kern="1200">
          <a:solidFill>
            <a:srgbClr val="00AED8"/>
          </a:solidFill>
          <a:latin typeface="Raleway" panose="020B05030301010600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hmis.allchicago.org/hc/en-us/articles/1135165989941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hmis.allchicago.org/hc/en-us/articles/360040178351-Running-and-Interpreting-the-Data-Quality-Repor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hmis.allchicago.org/hc/en-us/articles/201749767-Changing-an-Existing-Project-Enrollment-or-Type" TargetMode="External"/><Relationship Id="rId3" Type="http://schemas.openxmlformats.org/officeDocument/2006/relationships/image" Target="../media/image2.png"/><Relationship Id="rId7" Type="http://schemas.openxmlformats.org/officeDocument/2006/relationships/hyperlink" Target="https://allchicago.talentlms.com/learner/courseinfo/id:24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hmis.allchicago.org/hc/en-us/articles/360040178351-Running-and-Interpreting-the-Data-Quality-Report" TargetMode="External"/><Relationship Id="rId5" Type="http://schemas.openxmlformats.org/officeDocument/2006/relationships/hyperlink" Target="https://hmis.allchicago.org/hc/en-us/articles/115005630243-Creating-a-Counts-Report" TargetMode="External"/><Relationship Id="rId10" Type="http://schemas.openxmlformats.org/officeDocument/2006/relationships/hyperlink" Target="https://hmis.allchicago.org/hc/en-us/articles/212625426-ShelterPoint-Guide-" TargetMode="External"/><Relationship Id="rId4" Type="http://schemas.openxmlformats.org/officeDocument/2006/relationships/hyperlink" Target="https://hmis.allchicago.org/hc/en-us/articles/12314886836500" TargetMode="External"/><Relationship Id="rId9" Type="http://schemas.openxmlformats.org/officeDocument/2006/relationships/hyperlink" Target="https://hmis.allchicago.org/hc/en-us/articles/210219673-Creating-Editing-Your-Unit-List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helpdesk@allchicago.org"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mis.allchicago.org/hc/en-us/articles/11334513999636"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Helpdesk@allchicago.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TextBox 3">
            <a:extLst>
              <a:ext uri="{FF2B5EF4-FFF2-40B4-BE49-F238E27FC236}">
                <a16:creationId xmlns:a16="http://schemas.microsoft.com/office/drawing/2014/main" id="{93960556-1963-B0E0-5D77-2C9529A97B86}"/>
              </a:ext>
            </a:extLst>
          </p:cNvPr>
          <p:cNvSpPr txBox="1"/>
          <p:nvPr/>
        </p:nvSpPr>
        <p:spPr>
          <a:xfrm>
            <a:off x="2003394" y="2413337"/>
            <a:ext cx="8185212" cy="1569660"/>
          </a:xfrm>
          <a:prstGeom prst="rect">
            <a:avLst/>
          </a:prstGeom>
          <a:noFill/>
        </p:spPr>
        <p:txBody>
          <a:bodyPr wrap="square" rtlCol="0">
            <a:spAutoFit/>
          </a:bodyPr>
          <a:lstStyle/>
          <a:p>
            <a:pPr algn="ctr"/>
            <a:r>
              <a:rPr lang="en-US" sz="4800" dirty="0">
                <a:solidFill>
                  <a:srgbClr val="55AECC"/>
                </a:solidFill>
                <a:latin typeface="Verdana" panose="020B0604030504040204" pitchFamily="34" charset="0"/>
                <a:ea typeface="Verdana" panose="020B0604030504040204" pitchFamily="34" charset="0"/>
              </a:rPr>
              <a:t>Point in Time Training</a:t>
            </a:r>
          </a:p>
          <a:p>
            <a:pPr algn="ctr"/>
            <a:r>
              <a:rPr lang="en-US" sz="4800" dirty="0">
                <a:solidFill>
                  <a:srgbClr val="55AECC"/>
                </a:solidFill>
                <a:latin typeface="Verdana" panose="020B0604030504040204" pitchFamily="34" charset="0"/>
                <a:ea typeface="Verdana" panose="020B0604030504040204" pitchFamily="34" charset="0"/>
              </a:rPr>
              <a:t>Emergency Shelter</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649393" y="156444"/>
            <a:ext cx="10892367"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a:solidFill>
                  <a:srgbClr val="55AECC"/>
                </a:solidFill>
                <a:latin typeface="Verdana" panose="020B0604030504040204" pitchFamily="34" charset="0"/>
                <a:ea typeface="Verdana" panose="020B0604030504040204" pitchFamily="34" charset="0"/>
              </a:rPr>
              <a:t>Shelters (formally ShelterPoint) Workflow</a:t>
            </a:r>
            <a:endParaRPr lang="en-US" sz="4000" dirty="0">
              <a:solidFill>
                <a:srgbClr val="55AECC"/>
              </a:solidFill>
              <a:latin typeface="Verdana" panose="020B0604030504040204" pitchFamily="34" charset="0"/>
              <a:ea typeface="Verdana" panose="020B0604030504040204" pitchFamily="34" charset="0"/>
            </a:endParaRPr>
          </a:p>
        </p:txBody>
      </p:sp>
      <p:sp>
        <p:nvSpPr>
          <p:cNvPr id="6" name="Google Shape;84;p16">
            <a:extLst>
              <a:ext uri="{FF2B5EF4-FFF2-40B4-BE49-F238E27FC236}">
                <a16:creationId xmlns:a16="http://schemas.microsoft.com/office/drawing/2014/main" id="{1BD1F06E-6BE0-D7B9-AF11-778B8F61978F}"/>
              </a:ext>
            </a:extLst>
          </p:cNvPr>
          <p:cNvSpPr txBox="1">
            <a:spLocks/>
          </p:cNvSpPr>
          <p:nvPr/>
        </p:nvSpPr>
        <p:spPr>
          <a:xfrm>
            <a:off x="1117600" y="1177598"/>
            <a:ext cx="10424160" cy="4999682"/>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600"/>
              </a:spcBef>
              <a:spcAft>
                <a:spcPts val="1600"/>
              </a:spcAft>
            </a:pPr>
            <a:endParaRPr lang="en-US" dirty="0">
              <a:latin typeface="Raleway" pitchFamily="2" charset="0"/>
            </a:endParaRPr>
          </a:p>
        </p:txBody>
      </p:sp>
      <p:sp>
        <p:nvSpPr>
          <p:cNvPr id="2" name="TextBox 1">
            <a:extLst>
              <a:ext uri="{FF2B5EF4-FFF2-40B4-BE49-F238E27FC236}">
                <a16:creationId xmlns:a16="http://schemas.microsoft.com/office/drawing/2014/main" id="{E62B7DFF-7363-9D1E-D997-C7D125B56352}"/>
              </a:ext>
            </a:extLst>
          </p:cNvPr>
          <p:cNvSpPr txBox="1"/>
          <p:nvPr/>
        </p:nvSpPr>
        <p:spPr>
          <a:xfrm>
            <a:off x="209571" y="976699"/>
            <a:ext cx="4454826" cy="5401479"/>
          </a:xfrm>
          <a:prstGeom prst="rect">
            <a:avLst/>
          </a:prstGeom>
          <a:noFill/>
        </p:spPr>
        <p:txBody>
          <a:bodyPr wrap="square" rtlCol="0">
            <a:spAutoFit/>
          </a:bodyPr>
          <a:lstStyle/>
          <a:p>
            <a:r>
              <a:rPr lang="en-US" sz="2300" dirty="0"/>
              <a:t>To </a:t>
            </a:r>
            <a:r>
              <a:rPr lang="en-US" sz="2300" u="sng" dirty="0"/>
              <a:t>create</a:t>
            </a:r>
            <a:r>
              <a:rPr lang="en-US" sz="2300" dirty="0"/>
              <a:t> a Shelters Entry: </a:t>
            </a:r>
          </a:p>
          <a:p>
            <a:pPr marL="800100" lvl="1" indent="-342900">
              <a:buAutoNum type="arabicPeriod"/>
            </a:pPr>
            <a:r>
              <a:rPr lang="en-US" sz="2300" dirty="0"/>
              <a:t>Navigate to the Shelters module </a:t>
            </a:r>
          </a:p>
          <a:p>
            <a:pPr marL="800100" lvl="1" indent="-342900">
              <a:buAutoNum type="arabicPeriod"/>
            </a:pPr>
            <a:r>
              <a:rPr lang="en-US" sz="2300" dirty="0"/>
              <a:t>Select the relevant provider and unit list </a:t>
            </a:r>
          </a:p>
          <a:p>
            <a:pPr marL="800100" lvl="1" indent="-342900">
              <a:buAutoNum type="arabicPeriod"/>
            </a:pPr>
            <a:r>
              <a:rPr lang="en-US" sz="2300" dirty="0"/>
              <a:t>Check Client in </a:t>
            </a:r>
          </a:p>
          <a:p>
            <a:pPr marL="1371600" lvl="2" indent="-457200">
              <a:buFont typeface="+mj-lt"/>
              <a:buAutoNum type="alphaLcPeriod"/>
            </a:pPr>
            <a:r>
              <a:rPr lang="en-US" sz="2300" dirty="0"/>
              <a:t>Click the bed icon or the EMPTY link of the desired bed to search for a client </a:t>
            </a:r>
          </a:p>
          <a:p>
            <a:pPr marL="1371600" lvl="2" indent="-457200">
              <a:buFont typeface="+mj-lt"/>
              <a:buAutoNum type="alphaLcPeriod"/>
            </a:pPr>
            <a:r>
              <a:rPr lang="en-US" sz="2300" dirty="0"/>
              <a:t>Include other Household members by checking the box and assigning them to a unit </a:t>
            </a:r>
          </a:p>
          <a:p>
            <a:pPr marL="1371600" lvl="2" indent="-457200">
              <a:buFont typeface="+mj-lt"/>
              <a:buAutoNum type="alphaLcPeriod"/>
            </a:pPr>
            <a:r>
              <a:rPr lang="en-US" sz="2300" dirty="0"/>
              <a:t>Save and Exit</a:t>
            </a:r>
          </a:p>
        </p:txBody>
      </p:sp>
      <p:pic>
        <p:nvPicPr>
          <p:cNvPr id="8" name="Picture 7">
            <a:extLst>
              <a:ext uri="{FF2B5EF4-FFF2-40B4-BE49-F238E27FC236}">
                <a16:creationId xmlns:a16="http://schemas.microsoft.com/office/drawing/2014/main" id="{95ADB283-A15B-24E8-7A41-9A1EB66F9F0C}"/>
              </a:ext>
            </a:extLst>
          </p:cNvPr>
          <p:cNvPicPr>
            <a:picLocks noChangeAspect="1"/>
          </p:cNvPicPr>
          <p:nvPr/>
        </p:nvPicPr>
        <p:blipFill>
          <a:blip r:embed="rId3"/>
          <a:stretch>
            <a:fillRect/>
          </a:stretch>
        </p:blipFill>
        <p:spPr>
          <a:xfrm>
            <a:off x="4572095" y="1679444"/>
            <a:ext cx="7501371" cy="3409023"/>
          </a:xfrm>
          <a:prstGeom prst="rect">
            <a:avLst/>
          </a:prstGeom>
        </p:spPr>
      </p:pic>
    </p:spTree>
    <p:extLst>
      <p:ext uri="{BB962C8B-B14F-4D97-AF65-F5344CB8AC3E}">
        <p14:creationId xmlns:p14="http://schemas.microsoft.com/office/powerpoint/2010/main" val="28861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1E91B0-7801-0C9C-6D15-235494424B06}"/>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28737FF-9BF9-A67A-533A-FAB82C06CAB8}"/>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24D74AAE-9608-B05B-14A8-9A36CA4723EB}"/>
              </a:ext>
            </a:extLst>
          </p:cNvPr>
          <p:cNvSpPr txBox="1">
            <a:spLocks/>
          </p:cNvSpPr>
          <p:nvPr/>
        </p:nvSpPr>
        <p:spPr>
          <a:xfrm>
            <a:off x="649393" y="156444"/>
            <a:ext cx="10892367"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a:solidFill>
                  <a:srgbClr val="55AECC"/>
                </a:solidFill>
                <a:latin typeface="Verdana" panose="020B0604030504040204" pitchFamily="34" charset="0"/>
                <a:ea typeface="Verdana" panose="020B0604030504040204" pitchFamily="34" charset="0"/>
              </a:rPr>
              <a:t>Shelters (formally ShelterPoint) Workflow</a:t>
            </a:r>
            <a:endParaRPr lang="en-US" sz="4000" dirty="0">
              <a:solidFill>
                <a:srgbClr val="55AECC"/>
              </a:solidFill>
              <a:latin typeface="Verdana" panose="020B0604030504040204" pitchFamily="34" charset="0"/>
              <a:ea typeface="Verdana" panose="020B0604030504040204" pitchFamily="34" charset="0"/>
            </a:endParaRPr>
          </a:p>
        </p:txBody>
      </p:sp>
      <p:sp>
        <p:nvSpPr>
          <p:cNvPr id="6" name="Google Shape;84;p16">
            <a:extLst>
              <a:ext uri="{FF2B5EF4-FFF2-40B4-BE49-F238E27FC236}">
                <a16:creationId xmlns:a16="http://schemas.microsoft.com/office/drawing/2014/main" id="{8CB60A14-C779-F5A6-5F87-C6F1D34DC89D}"/>
              </a:ext>
            </a:extLst>
          </p:cNvPr>
          <p:cNvSpPr txBox="1">
            <a:spLocks/>
          </p:cNvSpPr>
          <p:nvPr/>
        </p:nvSpPr>
        <p:spPr>
          <a:xfrm>
            <a:off x="1117600" y="1177598"/>
            <a:ext cx="10424160" cy="4999682"/>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600"/>
              </a:spcBef>
              <a:spcAft>
                <a:spcPts val="1600"/>
              </a:spcAft>
            </a:pPr>
            <a:endParaRPr lang="en-US" dirty="0">
              <a:latin typeface="Raleway" pitchFamily="2" charset="0"/>
            </a:endParaRPr>
          </a:p>
        </p:txBody>
      </p:sp>
      <p:sp>
        <p:nvSpPr>
          <p:cNvPr id="2" name="TextBox 1">
            <a:extLst>
              <a:ext uri="{FF2B5EF4-FFF2-40B4-BE49-F238E27FC236}">
                <a16:creationId xmlns:a16="http://schemas.microsoft.com/office/drawing/2014/main" id="{8F3773E0-2D9F-D6CB-BFC7-D15F45105510}"/>
              </a:ext>
            </a:extLst>
          </p:cNvPr>
          <p:cNvSpPr txBox="1"/>
          <p:nvPr/>
        </p:nvSpPr>
        <p:spPr>
          <a:xfrm>
            <a:off x="330200" y="1755633"/>
            <a:ext cx="11652229" cy="461665"/>
          </a:xfrm>
          <a:prstGeom prst="rect">
            <a:avLst/>
          </a:prstGeom>
          <a:noFill/>
        </p:spPr>
        <p:txBody>
          <a:bodyPr wrap="square" rtlCol="0">
            <a:spAutoFit/>
          </a:bodyPr>
          <a:lstStyle/>
          <a:p>
            <a:r>
              <a:rPr lang="en-US" sz="2400" dirty="0"/>
              <a:t>Double check that Household members that should be associated have the same Group ID!</a:t>
            </a:r>
            <a:endParaRPr lang="en-US" sz="2300" dirty="0"/>
          </a:p>
        </p:txBody>
      </p:sp>
      <p:pic>
        <p:nvPicPr>
          <p:cNvPr id="7" name="Picture 6">
            <a:extLst>
              <a:ext uri="{FF2B5EF4-FFF2-40B4-BE49-F238E27FC236}">
                <a16:creationId xmlns:a16="http://schemas.microsoft.com/office/drawing/2014/main" id="{B8FCC086-F264-ED71-6F73-6D0FB496D841}"/>
              </a:ext>
            </a:extLst>
          </p:cNvPr>
          <p:cNvPicPr>
            <a:picLocks noChangeAspect="1"/>
          </p:cNvPicPr>
          <p:nvPr/>
        </p:nvPicPr>
        <p:blipFill>
          <a:blip r:embed="rId3"/>
          <a:stretch>
            <a:fillRect/>
          </a:stretch>
        </p:blipFill>
        <p:spPr>
          <a:xfrm>
            <a:off x="0" y="2404592"/>
            <a:ext cx="12192000" cy="2048815"/>
          </a:xfrm>
          <a:prstGeom prst="rect">
            <a:avLst/>
          </a:prstGeom>
        </p:spPr>
      </p:pic>
    </p:spTree>
    <p:extLst>
      <p:ext uri="{BB962C8B-B14F-4D97-AF65-F5344CB8AC3E}">
        <p14:creationId xmlns:p14="http://schemas.microsoft.com/office/powerpoint/2010/main" val="276013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772979" y="156444"/>
            <a:ext cx="9698181"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panose="020B0604030504040204" pitchFamily="34" charset="0"/>
                <a:ea typeface="Verdana" panose="020B0604030504040204" pitchFamily="34" charset="0"/>
              </a:rPr>
              <a:t>Entry/Exit within Shelters Workflow</a:t>
            </a:r>
          </a:p>
        </p:txBody>
      </p:sp>
      <p:pic>
        <p:nvPicPr>
          <p:cNvPr id="5" name="Picture 4">
            <a:extLst>
              <a:ext uri="{FF2B5EF4-FFF2-40B4-BE49-F238E27FC236}">
                <a16:creationId xmlns:a16="http://schemas.microsoft.com/office/drawing/2014/main" id="{A4FE7BC8-1ADC-C496-2B6F-285BE44B8B18}"/>
              </a:ext>
            </a:extLst>
          </p:cNvPr>
          <p:cNvPicPr>
            <a:picLocks noChangeAspect="1"/>
          </p:cNvPicPr>
          <p:nvPr/>
        </p:nvPicPr>
        <p:blipFill>
          <a:blip r:embed="rId3"/>
          <a:stretch>
            <a:fillRect/>
          </a:stretch>
        </p:blipFill>
        <p:spPr>
          <a:xfrm>
            <a:off x="5371591" y="1546056"/>
            <a:ext cx="6303943" cy="3999791"/>
          </a:xfrm>
          <a:prstGeom prst="rect">
            <a:avLst/>
          </a:prstGeom>
        </p:spPr>
      </p:pic>
      <p:sp>
        <p:nvSpPr>
          <p:cNvPr id="6" name="TextBox 5">
            <a:extLst>
              <a:ext uri="{FF2B5EF4-FFF2-40B4-BE49-F238E27FC236}">
                <a16:creationId xmlns:a16="http://schemas.microsoft.com/office/drawing/2014/main" id="{EDF880CB-B22B-EDD1-D70A-D4C384D9F6F8}"/>
              </a:ext>
            </a:extLst>
          </p:cNvPr>
          <p:cNvSpPr txBox="1"/>
          <p:nvPr/>
        </p:nvSpPr>
        <p:spPr>
          <a:xfrm>
            <a:off x="2421467" y="1049867"/>
            <a:ext cx="7437421" cy="369332"/>
          </a:xfrm>
          <a:prstGeom prst="rect">
            <a:avLst/>
          </a:prstGeom>
          <a:noFill/>
        </p:spPr>
        <p:txBody>
          <a:bodyPr wrap="none" rtlCol="0">
            <a:spAutoFit/>
          </a:bodyPr>
          <a:lstStyle/>
          <a:p>
            <a:r>
              <a:rPr lang="en-US" i="1" dirty="0"/>
              <a:t>This workflow outlines how to add an enrollment within the Shelters module.</a:t>
            </a:r>
          </a:p>
        </p:txBody>
      </p:sp>
      <p:sp>
        <p:nvSpPr>
          <p:cNvPr id="7" name="TextBox 6">
            <a:extLst>
              <a:ext uri="{FF2B5EF4-FFF2-40B4-BE49-F238E27FC236}">
                <a16:creationId xmlns:a16="http://schemas.microsoft.com/office/drawing/2014/main" id="{3867D3D8-0905-B190-ADFE-8E08F12FFA29}"/>
              </a:ext>
            </a:extLst>
          </p:cNvPr>
          <p:cNvSpPr txBox="1"/>
          <p:nvPr/>
        </p:nvSpPr>
        <p:spPr>
          <a:xfrm>
            <a:off x="595180" y="1659467"/>
            <a:ext cx="4247753" cy="4461734"/>
          </a:xfrm>
          <a:prstGeom prst="rect">
            <a:avLst/>
          </a:prstGeom>
          <a:noFill/>
        </p:spPr>
        <p:txBody>
          <a:bodyPr wrap="square" rtlCol="0">
            <a:spAutoFit/>
          </a:bodyPr>
          <a:lstStyle/>
          <a:p>
            <a:r>
              <a:rPr lang="en-US" sz="2300" dirty="0"/>
              <a:t>After checking a client into a bed,</a:t>
            </a:r>
          </a:p>
          <a:p>
            <a:r>
              <a:rPr lang="en-US" sz="2300" dirty="0"/>
              <a:t> </a:t>
            </a:r>
          </a:p>
          <a:p>
            <a:pPr marL="342900" indent="-342900">
              <a:lnSpc>
                <a:spcPct val="150000"/>
              </a:lnSpc>
              <a:buAutoNum type="arabicPeriod"/>
            </a:pPr>
            <a:r>
              <a:rPr lang="en-US" sz="2300" dirty="0"/>
              <a:t>Open the client’s record by clicking their name under the Clients column of the unit list </a:t>
            </a:r>
          </a:p>
          <a:p>
            <a:pPr marL="342900" indent="-342900">
              <a:lnSpc>
                <a:spcPct val="150000"/>
              </a:lnSpc>
              <a:buAutoNum type="arabicPeriod"/>
            </a:pPr>
            <a:r>
              <a:rPr lang="en-US" sz="2300" dirty="0"/>
              <a:t>Navigate to the Entry/Exit tab </a:t>
            </a:r>
          </a:p>
          <a:p>
            <a:pPr marL="342900" indent="-342900">
              <a:lnSpc>
                <a:spcPct val="150000"/>
              </a:lnSpc>
              <a:buAutoNum type="arabicPeriod"/>
            </a:pPr>
            <a:r>
              <a:rPr lang="en-US" sz="2300" dirty="0"/>
              <a:t>Add Entry/Exit </a:t>
            </a:r>
          </a:p>
          <a:p>
            <a:pPr marL="342900" indent="-342900">
              <a:lnSpc>
                <a:spcPct val="150000"/>
              </a:lnSpc>
              <a:buAutoNum type="arabicPeriod"/>
            </a:pPr>
            <a:r>
              <a:rPr lang="en-US" sz="2300" dirty="0"/>
              <a:t>Complete the Entry Assessment</a:t>
            </a:r>
          </a:p>
        </p:txBody>
      </p:sp>
    </p:spTree>
    <p:extLst>
      <p:ext uri="{BB962C8B-B14F-4D97-AF65-F5344CB8AC3E}">
        <p14:creationId xmlns:p14="http://schemas.microsoft.com/office/powerpoint/2010/main" val="146301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2B7522-220C-795A-A039-E19C414A5153}"/>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19D526E-E717-213C-3A5E-FACA169C3E1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EFF41BF-1B6C-FED0-1F33-BB14356157BE}"/>
              </a:ext>
            </a:extLst>
          </p:cNvPr>
          <p:cNvSpPr txBox="1">
            <a:spLocks/>
          </p:cNvSpPr>
          <p:nvPr/>
        </p:nvSpPr>
        <p:spPr>
          <a:xfrm>
            <a:off x="550333" y="156444"/>
            <a:ext cx="11432096"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3600" dirty="0">
                <a:solidFill>
                  <a:srgbClr val="55AECC"/>
                </a:solidFill>
                <a:latin typeface="Verdana" panose="020B0604030504040204" pitchFamily="34" charset="0"/>
                <a:ea typeface="Verdana" panose="020B0604030504040204" pitchFamily="34" charset="0"/>
              </a:rPr>
              <a:t>Shelters (formally </a:t>
            </a:r>
            <a:r>
              <a:rPr lang="en-US" sz="3600" dirty="0" err="1">
                <a:solidFill>
                  <a:srgbClr val="55AECC"/>
                </a:solidFill>
                <a:latin typeface="Verdana" panose="020B0604030504040204" pitchFamily="34" charset="0"/>
                <a:ea typeface="Verdana" panose="020B0604030504040204" pitchFamily="34" charset="0"/>
              </a:rPr>
              <a:t>Shelterpoint</a:t>
            </a:r>
            <a:r>
              <a:rPr lang="en-US" sz="3600" dirty="0">
                <a:solidFill>
                  <a:srgbClr val="55AECC"/>
                </a:solidFill>
                <a:latin typeface="Verdana" panose="020B0604030504040204" pitchFamily="34" charset="0"/>
                <a:ea typeface="Verdana" panose="020B0604030504040204" pitchFamily="34" charset="0"/>
              </a:rPr>
              <a:t>) Check out Workflow</a:t>
            </a:r>
          </a:p>
        </p:txBody>
      </p:sp>
      <p:sp>
        <p:nvSpPr>
          <p:cNvPr id="7" name="TextBox 6">
            <a:extLst>
              <a:ext uri="{FF2B5EF4-FFF2-40B4-BE49-F238E27FC236}">
                <a16:creationId xmlns:a16="http://schemas.microsoft.com/office/drawing/2014/main" id="{5E0E69F5-9B91-AD97-DF78-110FF0EDB421}"/>
              </a:ext>
            </a:extLst>
          </p:cNvPr>
          <p:cNvSpPr txBox="1"/>
          <p:nvPr/>
        </p:nvSpPr>
        <p:spPr>
          <a:xfrm>
            <a:off x="352307" y="967821"/>
            <a:ext cx="3655087" cy="5170646"/>
          </a:xfrm>
          <a:prstGeom prst="rect">
            <a:avLst/>
          </a:prstGeom>
          <a:noFill/>
        </p:spPr>
        <p:txBody>
          <a:bodyPr wrap="square" rtlCol="0">
            <a:spAutoFit/>
          </a:bodyPr>
          <a:lstStyle/>
          <a:p>
            <a:r>
              <a:rPr lang="en-US" sz="2200" dirty="0"/>
              <a:t>To check a client </a:t>
            </a:r>
            <a:r>
              <a:rPr lang="en-US" sz="2200" u="sng" dirty="0"/>
              <a:t>out</a:t>
            </a:r>
            <a:r>
              <a:rPr lang="en-US" sz="2200" dirty="0"/>
              <a:t> of a bed: </a:t>
            </a:r>
          </a:p>
          <a:p>
            <a:pPr marL="457200" indent="-457200">
              <a:buAutoNum type="arabicPeriod"/>
            </a:pPr>
            <a:r>
              <a:rPr lang="en-US" sz="2200" dirty="0"/>
              <a:t>Navigate to the Shelters module </a:t>
            </a:r>
          </a:p>
          <a:p>
            <a:pPr marL="457200" indent="-457200">
              <a:buAutoNum type="arabicPeriod"/>
            </a:pPr>
            <a:r>
              <a:rPr lang="en-US" sz="2200" dirty="0"/>
              <a:t>Select the relevant provider and unit list </a:t>
            </a:r>
          </a:p>
          <a:p>
            <a:pPr marL="457200" indent="-457200">
              <a:buAutoNum type="arabicPeriod"/>
            </a:pPr>
            <a:r>
              <a:rPr lang="en-US" sz="2200" dirty="0"/>
              <a:t>Select View All </a:t>
            </a:r>
          </a:p>
          <a:p>
            <a:pPr marL="457200" indent="-457200">
              <a:buAutoNum type="arabicPeriod"/>
            </a:pPr>
            <a:r>
              <a:rPr lang="en-US" sz="2200" dirty="0"/>
              <a:t>Check Client Out </a:t>
            </a:r>
          </a:p>
          <a:p>
            <a:pPr marL="914400" lvl="1" indent="-457200">
              <a:buFont typeface="+mj-lt"/>
              <a:buAutoNum type="alphaLcPeriod"/>
            </a:pPr>
            <a:r>
              <a:rPr lang="en-US" sz="2200" dirty="0"/>
              <a:t>Click the bed icon with the red circle of the client that needs to be checked out </a:t>
            </a:r>
          </a:p>
          <a:p>
            <a:pPr marL="914400" lvl="1" indent="-457200">
              <a:buFont typeface="+mj-lt"/>
              <a:buAutoNum type="alphaLcPeriod"/>
            </a:pPr>
            <a:r>
              <a:rPr lang="en-US" sz="2200" dirty="0"/>
              <a:t>Review the date </a:t>
            </a:r>
          </a:p>
          <a:p>
            <a:pPr marL="914400" lvl="1" indent="-457200">
              <a:buFont typeface="+mj-lt"/>
              <a:buAutoNum type="alphaLcPeriod"/>
            </a:pPr>
            <a:r>
              <a:rPr lang="en-US" sz="2200" dirty="0"/>
              <a:t>Check relevant Household members </a:t>
            </a:r>
          </a:p>
          <a:p>
            <a:pPr marL="914400" lvl="1" indent="-457200">
              <a:buFont typeface="+mj-lt"/>
              <a:buAutoNum type="alphaLcPeriod"/>
            </a:pPr>
            <a:r>
              <a:rPr lang="en-US" sz="2200" dirty="0"/>
              <a:t>Save and Exit</a:t>
            </a:r>
          </a:p>
        </p:txBody>
      </p:sp>
      <p:pic>
        <p:nvPicPr>
          <p:cNvPr id="8" name="Picture 7">
            <a:extLst>
              <a:ext uri="{FF2B5EF4-FFF2-40B4-BE49-F238E27FC236}">
                <a16:creationId xmlns:a16="http://schemas.microsoft.com/office/drawing/2014/main" id="{25DC3BA6-E713-C1E1-F98D-FAFF04731454}"/>
              </a:ext>
            </a:extLst>
          </p:cNvPr>
          <p:cNvPicPr>
            <a:picLocks noChangeAspect="1"/>
          </p:cNvPicPr>
          <p:nvPr/>
        </p:nvPicPr>
        <p:blipFill>
          <a:blip r:embed="rId3"/>
          <a:stretch>
            <a:fillRect/>
          </a:stretch>
        </p:blipFill>
        <p:spPr>
          <a:xfrm>
            <a:off x="4347732" y="1515533"/>
            <a:ext cx="7771835" cy="5250514"/>
          </a:xfrm>
          <a:prstGeom prst="rect">
            <a:avLst/>
          </a:prstGeom>
        </p:spPr>
      </p:pic>
    </p:spTree>
    <p:extLst>
      <p:ext uri="{BB962C8B-B14F-4D97-AF65-F5344CB8AC3E}">
        <p14:creationId xmlns:p14="http://schemas.microsoft.com/office/powerpoint/2010/main" val="226872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1626219" y="411342"/>
            <a:ext cx="8939559"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Raleway" pitchFamily="2" charset="0"/>
              </a:rPr>
              <a:t>Sheltered Point in Time Report </a:t>
            </a:r>
          </a:p>
        </p:txBody>
      </p:sp>
      <p:sp>
        <p:nvSpPr>
          <p:cNvPr id="6" name="Google Shape;84;p16">
            <a:extLst>
              <a:ext uri="{FF2B5EF4-FFF2-40B4-BE49-F238E27FC236}">
                <a16:creationId xmlns:a16="http://schemas.microsoft.com/office/drawing/2014/main" id="{1BD1F06E-6BE0-D7B9-AF11-778B8F61978F}"/>
              </a:ext>
            </a:extLst>
          </p:cNvPr>
          <p:cNvSpPr txBox="1">
            <a:spLocks/>
          </p:cNvSpPr>
          <p:nvPr/>
        </p:nvSpPr>
        <p:spPr>
          <a:xfrm>
            <a:off x="400152" y="1250662"/>
            <a:ext cx="4548085" cy="454364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spcAft>
                <a:spcPts val="600"/>
              </a:spcAft>
            </a:pPr>
            <a:r>
              <a:rPr lang="en-US" sz="1800" dirty="0">
                <a:ea typeface="Verdana" panose="020B0604030504040204" pitchFamily="34" charset="0"/>
              </a:rPr>
              <a:t>Emergency Shelter projects can run the </a:t>
            </a:r>
            <a:r>
              <a:rPr lang="en-US" sz="1800" b="1" dirty="0">
                <a:ea typeface="Verdana" panose="020B0604030504040204" pitchFamily="34" charset="0"/>
                <a:hlinkClick r:id="rId4"/>
              </a:rPr>
              <a:t>Sheltered Point in Time 2024 </a:t>
            </a:r>
            <a:r>
              <a:rPr lang="en-US" sz="1800" dirty="0">
                <a:ea typeface="Verdana" panose="020B0604030504040204" pitchFamily="34" charset="0"/>
              </a:rPr>
              <a:t>report via BusinessObjects. This report is designed to operate based on the Emergency Shelter type so depending on the type will determine where the data in the report is pulled from. </a:t>
            </a:r>
          </a:p>
          <a:p>
            <a:pPr algn="l">
              <a:lnSpc>
                <a:spcPct val="100000"/>
              </a:lnSpc>
              <a:spcBef>
                <a:spcPts val="600"/>
              </a:spcBef>
              <a:spcAft>
                <a:spcPts val="600"/>
              </a:spcAft>
            </a:pPr>
            <a:r>
              <a:rPr lang="en-US" sz="1800" dirty="0">
                <a:ea typeface="Verdana" panose="020B0604030504040204" pitchFamily="34" charset="0"/>
              </a:rPr>
              <a:t>We suggest that all agencies become familiar with this report, and do a practice run with a PIT date of your choosing (any date prior to the date you run the report)</a:t>
            </a:r>
          </a:p>
          <a:p>
            <a:pPr algn="l">
              <a:lnSpc>
                <a:spcPct val="100000"/>
              </a:lnSpc>
              <a:spcBef>
                <a:spcPts val="600"/>
              </a:spcBef>
              <a:spcAft>
                <a:spcPts val="600"/>
              </a:spcAft>
            </a:pPr>
            <a:r>
              <a:rPr lang="en-US" sz="1800" dirty="0">
                <a:ea typeface="Verdana" panose="020B0604030504040204" pitchFamily="34" charset="0"/>
              </a:rPr>
              <a:t>The number of clients in the report should match your records for the PIT date selected.  Note that changes you make will not be available for reporting until the next day</a:t>
            </a:r>
          </a:p>
          <a:p>
            <a:pPr algn="l">
              <a:lnSpc>
                <a:spcPct val="100000"/>
              </a:lnSpc>
              <a:spcBef>
                <a:spcPts val="600"/>
              </a:spcBef>
              <a:spcAft>
                <a:spcPts val="600"/>
              </a:spcAft>
            </a:pPr>
            <a:endParaRPr lang="en-US" sz="1800" dirty="0">
              <a:ea typeface="Verdana" panose="020B0604030504040204" pitchFamily="34" charset="0"/>
            </a:endParaRPr>
          </a:p>
          <a:p>
            <a:pPr algn="l">
              <a:lnSpc>
                <a:spcPct val="100000"/>
              </a:lnSpc>
              <a:spcBef>
                <a:spcPts val="600"/>
              </a:spcBef>
              <a:spcAft>
                <a:spcPts val="600"/>
              </a:spcAft>
            </a:pPr>
            <a:endParaRPr lang="en-US" sz="1800" dirty="0">
              <a:ea typeface="Verdana" panose="020B0604030504040204" pitchFamily="34" charset="0"/>
            </a:endParaRPr>
          </a:p>
          <a:p>
            <a:pPr algn="l">
              <a:lnSpc>
                <a:spcPct val="100000"/>
              </a:lnSpc>
              <a:spcBef>
                <a:spcPts val="600"/>
              </a:spcBef>
              <a:spcAft>
                <a:spcPts val="600"/>
              </a:spcAft>
            </a:pPr>
            <a:endParaRPr lang="en-US" sz="1800" dirty="0">
              <a:ea typeface="Verdana" panose="020B0604030504040204" pitchFamily="34" charset="0"/>
            </a:endParaRPr>
          </a:p>
        </p:txBody>
      </p:sp>
      <p:pic>
        <p:nvPicPr>
          <p:cNvPr id="1028" name="Picture 4">
            <a:extLst>
              <a:ext uri="{FF2B5EF4-FFF2-40B4-BE49-F238E27FC236}">
                <a16:creationId xmlns:a16="http://schemas.microsoft.com/office/drawing/2014/main" id="{76D82AA5-9ABF-6671-56BA-C7AB6796B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250662"/>
            <a:ext cx="5885069" cy="19544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52CE4C1-936D-3F28-C497-2CB0C34969D0}"/>
              </a:ext>
            </a:extLst>
          </p:cNvPr>
          <p:cNvPicPr>
            <a:picLocks noChangeAspect="1"/>
          </p:cNvPicPr>
          <p:nvPr/>
        </p:nvPicPr>
        <p:blipFill>
          <a:blip r:embed="rId6"/>
          <a:stretch>
            <a:fillRect/>
          </a:stretch>
        </p:blipFill>
        <p:spPr>
          <a:xfrm>
            <a:off x="5575063" y="3205153"/>
            <a:ext cx="5098142" cy="3579843"/>
          </a:xfrm>
          <a:prstGeom prst="rect">
            <a:avLst/>
          </a:prstGeom>
        </p:spPr>
      </p:pic>
    </p:spTree>
    <p:extLst>
      <p:ext uri="{BB962C8B-B14F-4D97-AF65-F5344CB8AC3E}">
        <p14:creationId xmlns:p14="http://schemas.microsoft.com/office/powerpoint/2010/main" val="413711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1626219" y="411342"/>
            <a:ext cx="8939559"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Raleway" pitchFamily="2" charset="0"/>
              </a:rPr>
              <a:t>Sheltered Point in Time Report </a:t>
            </a:r>
          </a:p>
        </p:txBody>
      </p:sp>
      <p:sp>
        <p:nvSpPr>
          <p:cNvPr id="2" name="TextBox 1">
            <a:extLst>
              <a:ext uri="{FF2B5EF4-FFF2-40B4-BE49-F238E27FC236}">
                <a16:creationId xmlns:a16="http://schemas.microsoft.com/office/drawing/2014/main" id="{D5695ADC-492E-B036-91C7-A3E899785D64}"/>
              </a:ext>
            </a:extLst>
          </p:cNvPr>
          <p:cNvSpPr txBox="1"/>
          <p:nvPr/>
        </p:nvSpPr>
        <p:spPr>
          <a:xfrm>
            <a:off x="593269" y="1249605"/>
            <a:ext cx="11389160" cy="2862322"/>
          </a:xfrm>
          <a:prstGeom prst="rect">
            <a:avLst/>
          </a:prstGeom>
          <a:noFill/>
        </p:spPr>
        <p:txBody>
          <a:bodyPr wrap="square" rtlCol="0">
            <a:spAutoFit/>
          </a:bodyPr>
          <a:lstStyle/>
          <a:p>
            <a:r>
              <a:rPr lang="en-US" dirty="0"/>
              <a:t>A few columns to emphasize when reviewing this report:</a:t>
            </a:r>
          </a:p>
          <a:p>
            <a:pPr marL="342900" indent="-342900">
              <a:buFont typeface="+mj-lt"/>
              <a:buAutoNum type="arabicPeriod"/>
            </a:pPr>
            <a:r>
              <a:rPr lang="en-US" b="1" dirty="0"/>
              <a:t>Group ID </a:t>
            </a:r>
            <a:r>
              <a:rPr lang="en-US" dirty="0"/>
              <a:t>– Make sure that Household members have the same ID number</a:t>
            </a:r>
          </a:p>
          <a:p>
            <a:pPr marL="342900" indent="-342900">
              <a:buFont typeface="+mj-lt"/>
              <a:buAutoNum type="arabicPeriod"/>
            </a:pPr>
            <a:r>
              <a:rPr lang="en-US" b="1" dirty="0"/>
              <a:t>Exit Date </a:t>
            </a:r>
            <a:r>
              <a:rPr lang="en-US" dirty="0"/>
              <a:t>– Clients counted should have: no end date or has an end date on or after the PIT date</a:t>
            </a:r>
          </a:p>
          <a:p>
            <a:pPr marL="342900" indent="-342900">
              <a:buFont typeface="+mj-lt"/>
              <a:buAutoNum type="arabicPeriod"/>
            </a:pPr>
            <a:r>
              <a:rPr lang="en-US" dirty="0"/>
              <a:t>All </a:t>
            </a:r>
            <a:r>
              <a:rPr lang="en-US" b="1" dirty="0"/>
              <a:t>demographic data </a:t>
            </a:r>
            <a:r>
              <a:rPr lang="en-US" dirty="0"/>
              <a:t>should be corrected within the </a:t>
            </a:r>
            <a:r>
              <a:rPr lang="en-US" i="1" dirty="0"/>
              <a:t>Entry Assessment </a:t>
            </a:r>
          </a:p>
          <a:p>
            <a:pPr marL="800100" lvl="1" indent="-342900">
              <a:buFont typeface="+mj-lt"/>
              <a:buAutoNum type="alphaLcPeriod"/>
            </a:pPr>
            <a:r>
              <a:rPr lang="en-US" u="sng" dirty="0"/>
              <a:t>Veteran Status </a:t>
            </a:r>
            <a:r>
              <a:rPr lang="en-US" dirty="0"/>
              <a:t>– This question is the only one in the </a:t>
            </a:r>
            <a:r>
              <a:rPr lang="en-US" i="1" dirty="0"/>
              <a:t>Client Profile</a:t>
            </a:r>
          </a:p>
          <a:p>
            <a:pPr marL="342900" indent="-342900">
              <a:buFont typeface="+mj-lt"/>
              <a:buAutoNum type="arabicPeriod"/>
            </a:pPr>
            <a:r>
              <a:rPr lang="en-US" dirty="0"/>
              <a:t>Disabilities Detail – All Clients with a disabling condition should be included in this list, and mismatched data should be corrected.</a:t>
            </a:r>
          </a:p>
          <a:p>
            <a:pPr marL="342900" indent="-342900">
              <a:buFont typeface="+mj-lt"/>
              <a:buAutoNum type="arabicPeriod"/>
            </a:pPr>
            <a:r>
              <a:rPr lang="en-US" dirty="0"/>
              <a:t>Additional Information – Review </a:t>
            </a:r>
            <a:r>
              <a:rPr lang="en-US" b="1" dirty="0"/>
              <a:t>client counts </a:t>
            </a:r>
          </a:p>
          <a:p>
            <a:pPr marL="342900" indent="-342900">
              <a:buFont typeface="+mj-lt"/>
              <a:buAutoNum type="arabicPeriod"/>
            </a:pPr>
            <a:endParaRPr lang="en-US" dirty="0"/>
          </a:p>
          <a:p>
            <a:pPr marL="342900" indent="-342900">
              <a:buFont typeface="+mj-lt"/>
              <a:buAutoNum type="arabicPeriod"/>
            </a:pPr>
            <a:endParaRPr lang="en-US" dirty="0"/>
          </a:p>
        </p:txBody>
      </p:sp>
      <p:pic>
        <p:nvPicPr>
          <p:cNvPr id="6" name="Picture 5">
            <a:extLst>
              <a:ext uri="{FF2B5EF4-FFF2-40B4-BE49-F238E27FC236}">
                <a16:creationId xmlns:a16="http://schemas.microsoft.com/office/drawing/2014/main" id="{00428340-E0B6-BF24-099D-2E76C3FCBB56}"/>
              </a:ext>
            </a:extLst>
          </p:cNvPr>
          <p:cNvPicPr>
            <a:picLocks noChangeAspect="1"/>
          </p:cNvPicPr>
          <p:nvPr/>
        </p:nvPicPr>
        <p:blipFill>
          <a:blip r:embed="rId4"/>
          <a:stretch>
            <a:fillRect/>
          </a:stretch>
        </p:blipFill>
        <p:spPr>
          <a:xfrm>
            <a:off x="-2" y="3679180"/>
            <a:ext cx="12192000" cy="1347292"/>
          </a:xfrm>
          <a:prstGeom prst="rect">
            <a:avLst/>
          </a:prstGeom>
        </p:spPr>
      </p:pic>
      <p:pic>
        <p:nvPicPr>
          <p:cNvPr id="11" name="Picture 10">
            <a:extLst>
              <a:ext uri="{FF2B5EF4-FFF2-40B4-BE49-F238E27FC236}">
                <a16:creationId xmlns:a16="http://schemas.microsoft.com/office/drawing/2014/main" id="{7F5034B0-18D5-381B-8B48-6CCA5B4CB77C}"/>
              </a:ext>
            </a:extLst>
          </p:cNvPr>
          <p:cNvPicPr>
            <a:picLocks noChangeAspect="1"/>
          </p:cNvPicPr>
          <p:nvPr/>
        </p:nvPicPr>
        <p:blipFill>
          <a:blip r:embed="rId5"/>
          <a:stretch>
            <a:fillRect/>
          </a:stretch>
        </p:blipFill>
        <p:spPr>
          <a:xfrm>
            <a:off x="2386692" y="5311180"/>
            <a:ext cx="6294665" cy="1135478"/>
          </a:xfrm>
          <a:prstGeom prst="rect">
            <a:avLst/>
          </a:prstGeom>
        </p:spPr>
      </p:pic>
    </p:spTree>
    <p:extLst>
      <p:ext uri="{BB962C8B-B14F-4D97-AF65-F5344CB8AC3E}">
        <p14:creationId xmlns:p14="http://schemas.microsoft.com/office/powerpoint/2010/main" val="128798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C43D-DE94-51A0-F8ED-74856A0FAEE5}"/>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12AE2A96-F43A-0DB5-0CAC-C475563CE54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23682F1E-90B0-0998-174F-AE66E92C22C4}"/>
              </a:ext>
            </a:extLst>
          </p:cNvPr>
          <p:cNvSpPr txBox="1">
            <a:spLocks/>
          </p:cNvSpPr>
          <p:nvPr/>
        </p:nvSpPr>
        <p:spPr>
          <a:xfrm>
            <a:off x="1626219" y="411342"/>
            <a:ext cx="8939559"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Raleway" pitchFamily="2" charset="0"/>
              </a:rPr>
              <a:t>Additional Data Points to Review</a:t>
            </a:r>
          </a:p>
        </p:txBody>
      </p:sp>
      <p:sp>
        <p:nvSpPr>
          <p:cNvPr id="2" name="TextBox 1">
            <a:extLst>
              <a:ext uri="{FF2B5EF4-FFF2-40B4-BE49-F238E27FC236}">
                <a16:creationId xmlns:a16="http://schemas.microsoft.com/office/drawing/2014/main" id="{29BB6E6A-C695-20C2-240E-402E37CAA87C}"/>
              </a:ext>
            </a:extLst>
          </p:cNvPr>
          <p:cNvSpPr txBox="1"/>
          <p:nvPr/>
        </p:nvSpPr>
        <p:spPr>
          <a:xfrm>
            <a:off x="593269" y="1249605"/>
            <a:ext cx="11389160" cy="4801314"/>
          </a:xfrm>
          <a:prstGeom prst="rect">
            <a:avLst/>
          </a:prstGeom>
          <a:noFill/>
        </p:spPr>
        <p:txBody>
          <a:bodyPr wrap="square" rtlCol="0">
            <a:spAutoFit/>
          </a:bodyPr>
          <a:lstStyle/>
          <a:p>
            <a:r>
              <a:rPr lang="en-US" dirty="0"/>
              <a:t>In addition to the data point highlighted in the Point In Time report, there are additional review steps providers can take to ensure that data is accurately represented. This can be done by running the </a:t>
            </a:r>
            <a:r>
              <a:rPr lang="en-US" dirty="0">
                <a:hlinkClick r:id="rId4"/>
              </a:rPr>
              <a:t>Data Quality Report</a:t>
            </a:r>
            <a:r>
              <a:rPr lang="en-US" dirty="0"/>
              <a:t> for 1 day. </a:t>
            </a:r>
          </a:p>
          <a:p>
            <a:endParaRPr lang="en-US" dirty="0"/>
          </a:p>
          <a:p>
            <a:r>
              <a:rPr lang="en-US" dirty="0"/>
              <a:t>Prompt Example: Start Date – 12/1/2024 End Date(+1 day) – 12/2/2024</a:t>
            </a:r>
          </a:p>
          <a:p>
            <a:endParaRPr lang="en-US" dirty="0"/>
          </a:p>
          <a:p>
            <a:pPr marL="342900" indent="-342900">
              <a:buFont typeface="Arial" panose="020B0604020202020204" pitchFamily="34" charset="0"/>
              <a:buChar char="•"/>
            </a:pPr>
            <a:r>
              <a:rPr lang="en-US" b="1" dirty="0"/>
              <a:t>Overlapping /Duplicate Enrollments </a:t>
            </a:r>
            <a:r>
              <a:rPr lang="en-US" dirty="0"/>
              <a:t>– A client enrolled in the same project (or project type), where neither enrollment has an end date. This can be within the same agency or outside of your agency. </a:t>
            </a:r>
          </a:p>
          <a:p>
            <a:r>
              <a:rPr lang="en-US" dirty="0"/>
              <a:t>Example:</a:t>
            </a:r>
          </a:p>
          <a:p>
            <a:pPr marL="342900" indent="-342900">
              <a:buFont typeface="+mj-lt"/>
              <a:buAutoNum type="arabicPeriod"/>
            </a:pPr>
            <a:endParaRPr lang="en-US" dirty="0"/>
          </a:p>
          <a:p>
            <a:endParaRPr lang="en-US" dirty="0"/>
          </a:p>
          <a:p>
            <a:endParaRPr lang="en-US" dirty="0"/>
          </a:p>
          <a:p>
            <a:pPr marL="342900" indent="-342900">
              <a:buFont typeface="Arial" panose="020B0604020202020204" pitchFamily="34" charset="0"/>
              <a:buChar char="•"/>
            </a:pPr>
            <a:r>
              <a:rPr lang="en-US" b="1" dirty="0"/>
              <a:t>Duplicate Clients </a:t>
            </a:r>
            <a:r>
              <a:rPr lang="en-US" dirty="0"/>
              <a:t>– A client with more than 1 client ID number. This can usually be identified if both records contain the same First/Last Name, DOB, and/or SS#. In some cases, things might not match 1:1 due to incorrect spelling or missing information.</a:t>
            </a:r>
          </a:p>
          <a:p>
            <a:r>
              <a:rPr lang="en-US" dirty="0"/>
              <a:t>Example:</a:t>
            </a:r>
          </a:p>
          <a:p>
            <a:endParaRPr lang="en-US" dirty="0"/>
          </a:p>
          <a:p>
            <a:pPr marL="342900" indent="-342900">
              <a:buFont typeface="+mj-lt"/>
              <a:buAutoNum type="arabicPeriod"/>
            </a:pPr>
            <a:endParaRPr lang="en-US" dirty="0"/>
          </a:p>
        </p:txBody>
      </p:sp>
      <p:graphicFrame>
        <p:nvGraphicFramePr>
          <p:cNvPr id="5" name="Table 4">
            <a:extLst>
              <a:ext uri="{FF2B5EF4-FFF2-40B4-BE49-F238E27FC236}">
                <a16:creationId xmlns:a16="http://schemas.microsoft.com/office/drawing/2014/main" id="{903544BB-77F1-A336-33D1-1C50301ECA0B}"/>
              </a:ext>
            </a:extLst>
          </p:cNvPr>
          <p:cNvGraphicFramePr>
            <a:graphicFrameLocks noGrp="1"/>
          </p:cNvGraphicFramePr>
          <p:nvPr>
            <p:extLst>
              <p:ext uri="{D42A27DB-BD31-4B8C-83A1-F6EECF244321}">
                <p14:modId xmlns:p14="http://schemas.microsoft.com/office/powerpoint/2010/main" val="3135904111"/>
              </p:ext>
            </p:extLst>
          </p:nvPr>
        </p:nvGraphicFramePr>
        <p:xfrm>
          <a:off x="852349" y="3496734"/>
          <a:ext cx="10045699" cy="689610"/>
        </p:xfrm>
        <a:graphic>
          <a:graphicData uri="http://schemas.openxmlformats.org/drawingml/2006/table">
            <a:tbl>
              <a:tblPr>
                <a:tableStyleId>{5C22544A-7EE6-4342-B048-85BDC9FD1C3A}</a:tableStyleId>
              </a:tblPr>
              <a:tblGrid>
                <a:gridCol w="825239">
                  <a:extLst>
                    <a:ext uri="{9D8B030D-6E8A-4147-A177-3AD203B41FA5}">
                      <a16:colId xmlns:a16="http://schemas.microsoft.com/office/drawing/2014/main" val="3663961644"/>
                    </a:ext>
                  </a:extLst>
                </a:gridCol>
                <a:gridCol w="714149">
                  <a:extLst>
                    <a:ext uri="{9D8B030D-6E8A-4147-A177-3AD203B41FA5}">
                      <a16:colId xmlns:a16="http://schemas.microsoft.com/office/drawing/2014/main" val="4201301280"/>
                    </a:ext>
                  </a:extLst>
                </a:gridCol>
                <a:gridCol w="2145622">
                  <a:extLst>
                    <a:ext uri="{9D8B030D-6E8A-4147-A177-3AD203B41FA5}">
                      <a16:colId xmlns:a16="http://schemas.microsoft.com/office/drawing/2014/main" val="2564142963"/>
                    </a:ext>
                  </a:extLst>
                </a:gridCol>
                <a:gridCol w="1117247">
                  <a:extLst>
                    <a:ext uri="{9D8B030D-6E8A-4147-A177-3AD203B41FA5}">
                      <a16:colId xmlns:a16="http://schemas.microsoft.com/office/drawing/2014/main" val="1078314877"/>
                    </a:ext>
                  </a:extLst>
                </a:gridCol>
                <a:gridCol w="876023">
                  <a:extLst>
                    <a:ext uri="{9D8B030D-6E8A-4147-A177-3AD203B41FA5}">
                      <a16:colId xmlns:a16="http://schemas.microsoft.com/office/drawing/2014/main" val="904037362"/>
                    </a:ext>
                  </a:extLst>
                </a:gridCol>
                <a:gridCol w="609407">
                  <a:extLst>
                    <a:ext uri="{9D8B030D-6E8A-4147-A177-3AD203B41FA5}">
                      <a16:colId xmlns:a16="http://schemas.microsoft.com/office/drawing/2014/main" val="2645480342"/>
                    </a:ext>
                  </a:extLst>
                </a:gridCol>
                <a:gridCol w="1904398">
                  <a:extLst>
                    <a:ext uri="{9D8B030D-6E8A-4147-A177-3AD203B41FA5}">
                      <a16:colId xmlns:a16="http://schemas.microsoft.com/office/drawing/2014/main" val="639105811"/>
                    </a:ext>
                  </a:extLst>
                </a:gridCol>
                <a:gridCol w="914111">
                  <a:extLst>
                    <a:ext uri="{9D8B030D-6E8A-4147-A177-3AD203B41FA5}">
                      <a16:colId xmlns:a16="http://schemas.microsoft.com/office/drawing/2014/main" val="3432919679"/>
                    </a:ext>
                  </a:extLst>
                </a:gridCol>
                <a:gridCol w="939503">
                  <a:extLst>
                    <a:ext uri="{9D8B030D-6E8A-4147-A177-3AD203B41FA5}">
                      <a16:colId xmlns:a16="http://schemas.microsoft.com/office/drawing/2014/main" val="402452229"/>
                    </a:ext>
                  </a:extLst>
                </a:gridCol>
              </a:tblGrid>
              <a:tr h="190500">
                <a:tc>
                  <a:txBody>
                    <a:bodyPr/>
                    <a:lstStyle/>
                    <a:p>
                      <a:pPr algn="ctr" fontAlgn="b"/>
                      <a:r>
                        <a:rPr lang="en-US" sz="1100" u="none" strike="noStrike" dirty="0">
                          <a:effectLst/>
                        </a:rPr>
                        <a:t>Client ID</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Project ID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Project Name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Entry Date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Exit Date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Previous Project ID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Previous Project Name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Previous Entry Date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Previous Exit Date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0660449"/>
                  </a:ext>
                </a:extLst>
              </a:tr>
              <a:tr h="190500">
                <a:tc>
                  <a:txBody>
                    <a:bodyPr/>
                    <a:lstStyle/>
                    <a:p>
                      <a:pPr algn="l" fontAlgn="b"/>
                      <a:r>
                        <a:rPr lang="en-US" sz="1100" b="1" i="0" u="none" strike="noStrike" dirty="0">
                          <a:solidFill>
                            <a:srgbClr val="000000"/>
                          </a:solidFill>
                          <a:effectLst/>
                          <a:latin typeface="Calibri" panose="020F0502020204030204" pitchFamily="34" charset="0"/>
                        </a:rPr>
                        <a:t>12345</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883</a:t>
                      </a:r>
                    </a:p>
                  </a:txBody>
                  <a:tcPr marL="9525" marR="9525" marT="9525" marB="0" anchor="b"/>
                </a:tc>
                <a:tc>
                  <a:txBody>
                    <a:bodyPr/>
                    <a:lstStyle/>
                    <a:p>
                      <a:pPr algn="l" fontAlgn="b"/>
                      <a:r>
                        <a:rPr lang="en-US" sz="1100" u="none" strike="noStrike" dirty="0">
                          <a:effectLst/>
                        </a:rPr>
                        <a:t>All Chicago - Emergency Shelter Project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2024-07-22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2024-08-01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883</a:t>
                      </a:r>
                    </a:p>
                  </a:txBody>
                  <a:tcPr marL="9525" marR="9525" marT="9525" marB="0" anchor="b"/>
                </a:tc>
                <a:tc>
                  <a:txBody>
                    <a:bodyPr/>
                    <a:lstStyle/>
                    <a:p>
                      <a:pPr algn="l" fontAlgn="b"/>
                      <a:r>
                        <a:rPr lang="en-US" sz="1100" u="none" strike="noStrike" dirty="0">
                          <a:effectLst/>
                        </a:rPr>
                        <a:t>All Chicago - Emergency Shelter Project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2024-07-22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2024-07-25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334504"/>
                  </a:ext>
                </a:extLst>
              </a:tr>
            </a:tbl>
          </a:graphicData>
        </a:graphic>
      </p:graphicFrame>
      <p:graphicFrame>
        <p:nvGraphicFramePr>
          <p:cNvPr id="9" name="Table 8">
            <a:extLst>
              <a:ext uri="{FF2B5EF4-FFF2-40B4-BE49-F238E27FC236}">
                <a16:creationId xmlns:a16="http://schemas.microsoft.com/office/drawing/2014/main" id="{60E21B05-B04A-903B-6748-361E8CFB43D8}"/>
              </a:ext>
            </a:extLst>
          </p:cNvPr>
          <p:cNvGraphicFramePr>
            <a:graphicFrameLocks noGrp="1"/>
          </p:cNvGraphicFramePr>
          <p:nvPr>
            <p:extLst>
              <p:ext uri="{D42A27DB-BD31-4B8C-83A1-F6EECF244321}">
                <p14:modId xmlns:p14="http://schemas.microsoft.com/office/powerpoint/2010/main" val="2079005651"/>
              </p:ext>
            </p:extLst>
          </p:nvPr>
        </p:nvGraphicFramePr>
        <p:xfrm>
          <a:off x="731701" y="5402520"/>
          <a:ext cx="8344290" cy="1034415"/>
        </p:xfrm>
        <a:graphic>
          <a:graphicData uri="http://schemas.openxmlformats.org/drawingml/2006/table">
            <a:tbl>
              <a:tblPr>
                <a:tableStyleId>{5C22544A-7EE6-4342-B048-85BDC9FD1C3A}</a:tableStyleId>
              </a:tblPr>
              <a:tblGrid>
                <a:gridCol w="709590">
                  <a:extLst>
                    <a:ext uri="{9D8B030D-6E8A-4147-A177-3AD203B41FA5}">
                      <a16:colId xmlns:a16="http://schemas.microsoft.com/office/drawing/2014/main" val="3697078250"/>
                    </a:ext>
                  </a:extLst>
                </a:gridCol>
                <a:gridCol w="768520">
                  <a:extLst>
                    <a:ext uri="{9D8B030D-6E8A-4147-A177-3AD203B41FA5}">
                      <a16:colId xmlns:a16="http://schemas.microsoft.com/office/drawing/2014/main" val="764552394"/>
                    </a:ext>
                  </a:extLst>
                </a:gridCol>
                <a:gridCol w="856442">
                  <a:extLst>
                    <a:ext uri="{9D8B030D-6E8A-4147-A177-3AD203B41FA5}">
                      <a16:colId xmlns:a16="http://schemas.microsoft.com/office/drawing/2014/main" val="1204388575"/>
                    </a:ext>
                  </a:extLst>
                </a:gridCol>
                <a:gridCol w="819841">
                  <a:extLst>
                    <a:ext uri="{9D8B030D-6E8A-4147-A177-3AD203B41FA5}">
                      <a16:colId xmlns:a16="http://schemas.microsoft.com/office/drawing/2014/main" val="4164973635"/>
                    </a:ext>
                  </a:extLst>
                </a:gridCol>
                <a:gridCol w="1232089">
                  <a:extLst>
                    <a:ext uri="{9D8B030D-6E8A-4147-A177-3AD203B41FA5}">
                      <a16:colId xmlns:a16="http://schemas.microsoft.com/office/drawing/2014/main" val="1377212628"/>
                    </a:ext>
                  </a:extLst>
                </a:gridCol>
                <a:gridCol w="744318">
                  <a:extLst>
                    <a:ext uri="{9D8B030D-6E8A-4147-A177-3AD203B41FA5}">
                      <a16:colId xmlns:a16="http://schemas.microsoft.com/office/drawing/2014/main" val="3902197471"/>
                    </a:ext>
                  </a:extLst>
                </a:gridCol>
                <a:gridCol w="1910526">
                  <a:extLst>
                    <a:ext uri="{9D8B030D-6E8A-4147-A177-3AD203B41FA5}">
                      <a16:colId xmlns:a16="http://schemas.microsoft.com/office/drawing/2014/main" val="2050158182"/>
                    </a:ext>
                  </a:extLst>
                </a:gridCol>
                <a:gridCol w="636841">
                  <a:extLst>
                    <a:ext uri="{9D8B030D-6E8A-4147-A177-3AD203B41FA5}">
                      <a16:colId xmlns:a16="http://schemas.microsoft.com/office/drawing/2014/main" val="2310632450"/>
                    </a:ext>
                  </a:extLst>
                </a:gridCol>
                <a:gridCol w="666123">
                  <a:extLst>
                    <a:ext uri="{9D8B030D-6E8A-4147-A177-3AD203B41FA5}">
                      <a16:colId xmlns:a16="http://schemas.microsoft.com/office/drawing/2014/main" val="827327655"/>
                    </a:ext>
                  </a:extLst>
                </a:gridCol>
              </a:tblGrid>
              <a:tr h="253513">
                <a:tc>
                  <a:txBody>
                    <a:bodyPr/>
                    <a:lstStyle/>
                    <a:p>
                      <a:pPr algn="ctr" fontAlgn="b"/>
                      <a:r>
                        <a:rPr lang="en-US" sz="1100" u="none" strike="noStrike">
                          <a:effectLst/>
                        </a:rPr>
                        <a:t>Client ID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First Name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Last Name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Date of Birth</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Social Security Number</a:t>
                      </a:r>
                    </a:p>
                  </a:txBody>
                  <a:tcPr marL="9525" marR="9525" marT="9525" marB="0" anchor="b"/>
                </a:tc>
                <a:tc>
                  <a:txBody>
                    <a:bodyPr/>
                    <a:lstStyle/>
                    <a:p>
                      <a:pPr algn="ctr" fontAlgn="b"/>
                      <a:r>
                        <a:rPr lang="en-US" sz="1100" u="none" strike="noStrike" dirty="0">
                          <a:effectLst/>
                        </a:rPr>
                        <a:t>Project ID</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Project Name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Entry Date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Exit Date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8406258"/>
                  </a:ext>
                </a:extLst>
              </a:tr>
              <a:tr h="253513">
                <a:tc>
                  <a:txBody>
                    <a:bodyPr/>
                    <a:lstStyle/>
                    <a:p>
                      <a:pPr algn="l" fontAlgn="b"/>
                      <a:r>
                        <a:rPr lang="en-US" sz="1100" b="1" u="none" strike="noStrike">
                          <a:effectLst/>
                        </a:rPr>
                        <a:t>589039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John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Doee</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9/12/1972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123-45-6789</a:t>
                      </a:r>
                    </a:p>
                  </a:txBody>
                  <a:tcPr marL="9525" marR="9525" marT="9525" marB="0" anchor="b"/>
                </a:tc>
                <a:tc>
                  <a:txBody>
                    <a:bodyPr/>
                    <a:lstStyle/>
                    <a:p>
                      <a:pPr algn="ctr" fontAlgn="b"/>
                      <a:r>
                        <a:rPr lang="en-US" sz="1100" u="none" strike="noStrike" dirty="0">
                          <a:effectLst/>
                        </a:rPr>
                        <a:t>883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dirty="0">
                          <a:effectLst/>
                        </a:rPr>
                        <a:t>All Chicago - Emergency Shelter Project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2024-07-23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2690712"/>
                  </a:ext>
                </a:extLst>
              </a:tr>
              <a:tr h="253513">
                <a:tc>
                  <a:txBody>
                    <a:bodyPr/>
                    <a:lstStyle/>
                    <a:p>
                      <a:pPr algn="l" fontAlgn="b"/>
                      <a:r>
                        <a:rPr lang="en-US" sz="1100" b="1" u="none" strike="noStrike" dirty="0">
                          <a:effectLst/>
                        </a:rPr>
                        <a:t>569877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John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Doe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9/12/1972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000-00-6789</a:t>
                      </a:r>
                    </a:p>
                  </a:txBody>
                  <a:tcPr marL="9525" marR="9525" marT="9525" marB="0" anchor="b"/>
                </a:tc>
                <a:tc>
                  <a:txBody>
                    <a:bodyPr/>
                    <a:lstStyle/>
                    <a:p>
                      <a:pPr algn="ctr" fontAlgn="b"/>
                      <a:r>
                        <a:rPr lang="en-US" sz="1100" u="none" strike="noStrike" dirty="0">
                          <a:effectLst/>
                        </a:rPr>
                        <a:t>883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US" sz="1100" u="none" strike="noStrike" dirty="0">
                          <a:effectLst/>
                        </a:rPr>
                        <a:t>All Chicago - Emergency Shelter Project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2024-07-23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528571"/>
                  </a:ext>
                </a:extLst>
              </a:tr>
            </a:tbl>
          </a:graphicData>
        </a:graphic>
      </p:graphicFrame>
    </p:spTree>
    <p:extLst>
      <p:ext uri="{BB962C8B-B14F-4D97-AF65-F5344CB8AC3E}">
        <p14:creationId xmlns:p14="http://schemas.microsoft.com/office/powerpoint/2010/main" val="309636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Google Shape;83;p16">
            <a:extLst>
              <a:ext uri="{FF2B5EF4-FFF2-40B4-BE49-F238E27FC236}">
                <a16:creationId xmlns:a16="http://schemas.microsoft.com/office/drawing/2014/main" id="{52847E3A-A324-0ADB-5795-EC15869E30E7}"/>
              </a:ext>
            </a:extLst>
          </p:cNvPr>
          <p:cNvSpPr txBox="1">
            <a:spLocks/>
          </p:cNvSpPr>
          <p:nvPr/>
        </p:nvSpPr>
        <p:spPr>
          <a:xfrm>
            <a:off x="1710886" y="1994609"/>
            <a:ext cx="8939559"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5400" dirty="0">
                <a:solidFill>
                  <a:srgbClr val="55AECC"/>
                </a:solidFill>
                <a:latin typeface="Raleway" pitchFamily="2" charset="0"/>
              </a:rPr>
              <a:t>Live Example of Data Review</a:t>
            </a:r>
          </a:p>
        </p:txBody>
      </p:sp>
    </p:spTree>
    <p:extLst>
      <p:ext uri="{BB962C8B-B14F-4D97-AF65-F5344CB8AC3E}">
        <p14:creationId xmlns:p14="http://schemas.microsoft.com/office/powerpoint/2010/main" val="2087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800100" y="156444"/>
            <a:ext cx="10591800"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panose="020B0604030504040204" pitchFamily="34" charset="0"/>
                <a:ea typeface="Verdana" panose="020B0604030504040204" pitchFamily="34" charset="0"/>
              </a:rPr>
              <a:t>Resource Links</a:t>
            </a:r>
          </a:p>
        </p:txBody>
      </p:sp>
      <p:sp>
        <p:nvSpPr>
          <p:cNvPr id="5" name="TextBox 4">
            <a:extLst>
              <a:ext uri="{FF2B5EF4-FFF2-40B4-BE49-F238E27FC236}">
                <a16:creationId xmlns:a16="http://schemas.microsoft.com/office/drawing/2014/main" id="{891AE4E1-B56E-090E-55ED-8059AC3AE194}"/>
              </a:ext>
            </a:extLst>
          </p:cNvPr>
          <p:cNvSpPr txBox="1"/>
          <p:nvPr/>
        </p:nvSpPr>
        <p:spPr>
          <a:xfrm>
            <a:off x="598054" y="1416896"/>
            <a:ext cx="10995891" cy="4308872"/>
          </a:xfrm>
          <a:prstGeom prst="rect">
            <a:avLst/>
          </a:prstGeom>
          <a:noFill/>
        </p:spPr>
        <p:txBody>
          <a:bodyPr wrap="square">
            <a:spAutoFit/>
          </a:bodyPr>
          <a:lstStyle/>
          <a:p>
            <a:pPr marL="285750" indent="-285750" algn="l">
              <a:lnSpc>
                <a:spcPct val="100000"/>
              </a:lnSpc>
              <a:spcBef>
                <a:spcPts val="600"/>
              </a:spcBef>
              <a:spcAft>
                <a:spcPts val="1200"/>
              </a:spcAft>
              <a:buFont typeface="Arial" panose="020B0604020202020204" pitchFamily="34" charset="0"/>
              <a:buChar char="•"/>
            </a:pPr>
            <a:r>
              <a:rPr lang="en-US" sz="1800" b="1" dirty="0">
                <a:ea typeface="Verdana" panose="020B0604030504040204" pitchFamily="34" charset="0"/>
                <a:hlinkClick r:id="rId4"/>
              </a:rPr>
              <a:t>2025 Point in Time Count Overview</a:t>
            </a:r>
            <a:endParaRPr lang="en-US" sz="1800" b="1" dirty="0">
              <a:ea typeface="Verdana" panose="020B0604030504040204" pitchFamily="34" charset="0"/>
            </a:endParaRPr>
          </a:p>
          <a:p>
            <a:pPr marL="285750" indent="-285750">
              <a:spcBef>
                <a:spcPts val="600"/>
              </a:spcBef>
              <a:spcAft>
                <a:spcPts val="1200"/>
              </a:spcAft>
              <a:buFont typeface="Arial" panose="020B0604020202020204" pitchFamily="34" charset="0"/>
              <a:buChar char="•"/>
            </a:pPr>
            <a:r>
              <a:rPr lang="en-US" sz="1800" b="1" dirty="0">
                <a:ea typeface="Verdana" panose="020B0604030504040204" pitchFamily="34" charset="0"/>
                <a:hlinkClick r:id="rId5"/>
              </a:rPr>
              <a:t>Counts Report</a:t>
            </a:r>
            <a:r>
              <a:rPr lang="en-US" sz="1800" b="1" dirty="0">
                <a:ea typeface="Verdana" panose="020B0604030504040204" pitchFamily="34" charset="0"/>
              </a:rPr>
              <a:t> </a:t>
            </a:r>
            <a:r>
              <a:rPr lang="en-US" sz="1800" dirty="0">
                <a:ea typeface="Verdana" panose="020B0604030504040204" pitchFamily="34" charset="0"/>
                <a:hlinkClick r:id="rId6"/>
              </a:rPr>
              <a:t>–</a:t>
            </a:r>
            <a:r>
              <a:rPr lang="en-US" sz="1800" dirty="0">
                <a:ea typeface="Verdana" panose="020B0604030504040204" pitchFamily="34" charset="0"/>
              </a:rPr>
              <a:t> Since Business Objects reports do not reflect real-time data, you may </a:t>
            </a:r>
            <a:r>
              <a:rPr lang="en-US" dirty="0">
                <a:ea typeface="Verdana" panose="020B0604030504040204" pitchFamily="34" charset="0"/>
              </a:rPr>
              <a:t>use the Counts Reports in the Dashboard for immediate feedback when completing data corrections. </a:t>
            </a:r>
          </a:p>
          <a:p>
            <a:pPr>
              <a:spcBef>
                <a:spcPts val="600"/>
              </a:spcBef>
              <a:spcAft>
                <a:spcPts val="600"/>
              </a:spcAft>
            </a:pPr>
            <a:endParaRPr lang="en-US" sz="2000" dirty="0">
              <a:latin typeface="Verdana" panose="020B0604030504040204" pitchFamily="34" charset="0"/>
              <a:ea typeface="Verdana" panose="020B0604030504040204" pitchFamily="34" charset="0"/>
            </a:endParaRPr>
          </a:p>
          <a:p>
            <a:pPr>
              <a:spcBef>
                <a:spcPts val="600"/>
              </a:spcBef>
              <a:spcAft>
                <a:spcPts val="600"/>
              </a:spcAft>
            </a:pPr>
            <a:r>
              <a:rPr lang="en-US" sz="2000" dirty="0">
                <a:latin typeface="Verdana" panose="020B0604030504040204" pitchFamily="34" charset="0"/>
                <a:ea typeface="Verdana" panose="020B0604030504040204" pitchFamily="34" charset="0"/>
              </a:rPr>
              <a:t>Other Links </a:t>
            </a:r>
          </a:p>
          <a:p>
            <a:pPr marL="285750" indent="-285750">
              <a:spcBef>
                <a:spcPts val="600"/>
              </a:spcBef>
              <a:spcAft>
                <a:spcPts val="600"/>
              </a:spcAft>
              <a:buFont typeface="Arial" panose="020B0604020202020204" pitchFamily="34" charset="0"/>
              <a:buChar char="•"/>
            </a:pPr>
            <a:r>
              <a:rPr lang="en-US" dirty="0">
                <a:ea typeface="Verdana" panose="020B0604030504040204" pitchFamily="34" charset="0"/>
                <a:hlinkClick r:id="rId7"/>
              </a:rPr>
              <a:t>Emergency Shelter LMS Course</a:t>
            </a:r>
            <a:endParaRPr lang="en-US" dirty="0">
              <a:ea typeface="Verdana" panose="020B0604030504040204" pitchFamily="34" charset="0"/>
              <a:hlinkClick r:id="" action="ppaction://noaction"/>
            </a:endParaRPr>
          </a:p>
          <a:p>
            <a:pPr marL="285750" indent="-285750">
              <a:spcBef>
                <a:spcPts val="600"/>
              </a:spcBef>
              <a:spcAft>
                <a:spcPts val="600"/>
              </a:spcAft>
              <a:buFont typeface="Arial" panose="020B0604020202020204" pitchFamily="34" charset="0"/>
              <a:buChar char="•"/>
            </a:pPr>
            <a:r>
              <a:rPr lang="en-US" dirty="0">
                <a:ea typeface="Verdana" panose="020B0604030504040204" pitchFamily="34" charset="0"/>
                <a:hlinkClick r:id="" action="ppaction://noaction"/>
              </a:rPr>
              <a:t>Adding an Individual Household Member to an Existing Entry/Exit</a:t>
            </a:r>
            <a:endParaRPr lang="en-US" dirty="0">
              <a:ea typeface="Verdana" panose="020B0604030504040204" pitchFamily="34" charset="0"/>
            </a:endParaRPr>
          </a:p>
          <a:p>
            <a:pPr marL="285750" indent="-285750">
              <a:spcBef>
                <a:spcPts val="600"/>
              </a:spcBef>
              <a:spcAft>
                <a:spcPts val="600"/>
              </a:spcAft>
              <a:buFont typeface="Arial" panose="020B0604020202020204" pitchFamily="34" charset="0"/>
              <a:buChar char="•"/>
            </a:pPr>
            <a:r>
              <a:rPr lang="en-US" b="0" i="0" dirty="0">
                <a:solidFill>
                  <a:srgbClr val="333333"/>
                </a:solidFill>
                <a:effectLst/>
                <a:hlinkClick r:id="rId8"/>
              </a:rPr>
              <a:t>Changing an Existing Project Enrollment or Type</a:t>
            </a:r>
            <a:endParaRPr lang="en-US" dirty="0">
              <a:solidFill>
                <a:srgbClr val="333333"/>
              </a:solidFill>
            </a:endParaRPr>
          </a:p>
          <a:p>
            <a:pPr marL="285750" indent="-285750">
              <a:spcBef>
                <a:spcPts val="600"/>
              </a:spcBef>
              <a:spcAft>
                <a:spcPts val="600"/>
              </a:spcAft>
              <a:buFont typeface="Arial" panose="020B0604020202020204" pitchFamily="34" charset="0"/>
              <a:buChar char="•"/>
            </a:pPr>
            <a:r>
              <a:rPr lang="en-US" b="0" i="0" u="sng" dirty="0">
                <a:solidFill>
                  <a:srgbClr val="19B7DB"/>
                </a:solidFill>
                <a:effectLst/>
                <a:hlinkClick r:id="rId9"/>
              </a:rPr>
              <a:t>Creating/Editing Unit Lists </a:t>
            </a:r>
            <a:endParaRPr lang="en-US" b="0" i="0" u="sng" dirty="0">
              <a:solidFill>
                <a:srgbClr val="19B7DB"/>
              </a:solidFill>
              <a:effectLst/>
            </a:endParaRPr>
          </a:p>
          <a:p>
            <a:pPr marL="285750" indent="-285750">
              <a:spcBef>
                <a:spcPts val="600"/>
              </a:spcBef>
              <a:spcAft>
                <a:spcPts val="600"/>
              </a:spcAft>
              <a:buFont typeface="Arial" panose="020B0604020202020204" pitchFamily="34" charset="0"/>
              <a:buChar char="•"/>
            </a:pPr>
            <a:r>
              <a:rPr lang="en-US" b="0" i="0" u="none" strike="noStrike" dirty="0">
                <a:solidFill>
                  <a:srgbClr val="19B7DB"/>
                </a:solidFill>
                <a:effectLst/>
                <a:hlinkClick r:id="rId10"/>
              </a:rPr>
              <a:t>ShelterPoint Guide </a:t>
            </a:r>
            <a:r>
              <a:rPr lang="en-US" dirty="0">
                <a:ea typeface="Verdana" panose="020B0604030504040204" pitchFamily="34" charset="0"/>
              </a:rPr>
              <a:t>	</a:t>
            </a:r>
            <a:r>
              <a:rPr lang="en-US" sz="1400" dirty="0">
                <a:ea typeface="Verdana" panose="020B0604030504040204" pitchFamily="34" charset="0"/>
              </a:rPr>
              <a:t>				</a:t>
            </a:r>
          </a:p>
        </p:txBody>
      </p:sp>
    </p:spTree>
    <p:extLst>
      <p:ext uri="{BB962C8B-B14F-4D97-AF65-F5344CB8AC3E}">
        <p14:creationId xmlns:p14="http://schemas.microsoft.com/office/powerpoint/2010/main" val="345305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TextBox 3">
            <a:extLst>
              <a:ext uri="{FF2B5EF4-FFF2-40B4-BE49-F238E27FC236}">
                <a16:creationId xmlns:a16="http://schemas.microsoft.com/office/drawing/2014/main" id="{93960556-1963-B0E0-5D77-2C9529A97B86}"/>
              </a:ext>
            </a:extLst>
          </p:cNvPr>
          <p:cNvSpPr txBox="1"/>
          <p:nvPr/>
        </p:nvSpPr>
        <p:spPr>
          <a:xfrm>
            <a:off x="2003394" y="2413337"/>
            <a:ext cx="8185212" cy="707886"/>
          </a:xfrm>
          <a:prstGeom prst="rect">
            <a:avLst/>
          </a:prstGeom>
          <a:noFill/>
        </p:spPr>
        <p:txBody>
          <a:bodyPr wrap="square" rtlCol="0">
            <a:spAutoFit/>
          </a:bodyPr>
          <a:lstStyle/>
          <a:p>
            <a:pPr algn="ctr"/>
            <a:r>
              <a:rPr lang="en-US" sz="4000" dirty="0">
                <a:solidFill>
                  <a:srgbClr val="55AECC"/>
                </a:solidFill>
                <a:latin typeface="Verdana" panose="020B0604030504040204" pitchFamily="34" charset="0"/>
                <a:ea typeface="Verdana" panose="020B0604030504040204" pitchFamily="34" charset="0"/>
                <a:cs typeface="Vani" panose="020B0502040204020203" pitchFamily="18" charset="0"/>
              </a:rPr>
              <a:t>Questions</a:t>
            </a:r>
          </a:p>
        </p:txBody>
      </p:sp>
    </p:spTree>
    <p:extLst>
      <p:ext uri="{BB962C8B-B14F-4D97-AF65-F5344CB8AC3E}">
        <p14:creationId xmlns:p14="http://schemas.microsoft.com/office/powerpoint/2010/main" val="222781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CDA446-48B5-85D7-0C4B-6C83B91CC22D}"/>
              </a:ext>
            </a:extLst>
          </p:cNvPr>
          <p:cNvSpPr>
            <a:spLocks noGrp="1"/>
          </p:cNvSpPr>
          <p:nvPr>
            <p:ph idx="1"/>
          </p:nvPr>
        </p:nvSpPr>
        <p:spPr>
          <a:xfrm>
            <a:off x="838200" y="1327205"/>
            <a:ext cx="9715856" cy="4452810"/>
          </a:xfrm>
        </p:spPr>
        <p:txBody>
          <a:bodyPr>
            <a:normAutofit/>
          </a:bodyPr>
          <a:lstStyle/>
          <a:p>
            <a:pPr>
              <a:lnSpc>
                <a:spcPct val="100000"/>
              </a:lnSpc>
            </a:pPr>
            <a:r>
              <a:rPr lang="en-US" sz="2000" b="0" dirty="0">
                <a:latin typeface="+mn-lt"/>
              </a:rPr>
              <a:t>Welcome!</a:t>
            </a:r>
          </a:p>
          <a:p>
            <a:pPr>
              <a:lnSpc>
                <a:spcPct val="100000"/>
              </a:lnSpc>
            </a:pPr>
            <a:endParaRPr lang="en-US" sz="2000" b="0" dirty="0">
              <a:latin typeface="+mn-lt"/>
            </a:endParaRPr>
          </a:p>
          <a:p>
            <a:pPr>
              <a:lnSpc>
                <a:spcPct val="100000"/>
              </a:lnSpc>
            </a:pPr>
            <a:r>
              <a:rPr lang="en-US" sz="2000" b="0" dirty="0">
                <a:latin typeface="+mn-lt"/>
              </a:rPr>
              <a:t>Webinar setup:</a:t>
            </a:r>
          </a:p>
          <a:p>
            <a:pPr marL="342900" indent="-342900">
              <a:lnSpc>
                <a:spcPct val="100000"/>
              </a:lnSpc>
              <a:buFont typeface="Arial" panose="020B0604020202020204" pitchFamily="34" charset="0"/>
              <a:buChar char="•"/>
            </a:pPr>
            <a:r>
              <a:rPr lang="en-US" sz="2000" b="0" dirty="0">
                <a:latin typeface="+mn-lt"/>
              </a:rPr>
              <a:t>Non-presenters are muted</a:t>
            </a:r>
          </a:p>
          <a:p>
            <a:pPr marL="342900" indent="-342900">
              <a:lnSpc>
                <a:spcPct val="100000"/>
              </a:lnSpc>
              <a:buFont typeface="Arial" panose="020B0604020202020204" pitchFamily="34" charset="0"/>
              <a:buChar char="•"/>
            </a:pPr>
            <a:r>
              <a:rPr lang="en-US" sz="2000" b="0" dirty="0">
                <a:latin typeface="+mn-lt"/>
              </a:rPr>
              <a:t>Please use the Questions area to ask questions.  We will answer as many in real time as possible.  Questions should be available in the left side controls.  Click the arrow to expand, type your question in the text area and click Send.</a:t>
            </a:r>
          </a:p>
          <a:p>
            <a:pPr marL="342900" indent="-342900">
              <a:lnSpc>
                <a:spcPct val="100000"/>
              </a:lnSpc>
              <a:buFont typeface="Arial" panose="020B0604020202020204" pitchFamily="34" charset="0"/>
              <a:buChar char="•"/>
            </a:pPr>
            <a:r>
              <a:rPr lang="en-US" sz="2000" b="0" dirty="0">
                <a:latin typeface="+mn-lt"/>
              </a:rPr>
              <a:t>This webinar is not intended to address specific client data situations.  Please contact the HMIS Help Desk </a:t>
            </a:r>
            <a:r>
              <a:rPr lang="en-US" sz="2000" b="0" dirty="0">
                <a:latin typeface="+mn-lt"/>
                <a:hlinkClick r:id="rId2"/>
              </a:rPr>
              <a:t>helpdesk@allchicago.org</a:t>
            </a:r>
            <a:r>
              <a:rPr lang="en-US" sz="2000" b="0" dirty="0">
                <a:latin typeface="+mn-lt"/>
              </a:rPr>
              <a:t> </a:t>
            </a:r>
            <a:endParaRPr lang="en-US" sz="1600" b="0" dirty="0">
              <a:latin typeface="+mn-lt"/>
            </a:endParaRPr>
          </a:p>
          <a:p>
            <a:pPr marL="342900" indent="-342900">
              <a:lnSpc>
                <a:spcPct val="100000"/>
              </a:lnSpc>
              <a:buFont typeface="Arial" panose="020B0604020202020204" pitchFamily="34" charset="0"/>
              <a:buChar char="•"/>
            </a:pPr>
            <a:r>
              <a:rPr lang="en-US" sz="2000" b="0" dirty="0">
                <a:latin typeface="+mn-lt"/>
              </a:rPr>
              <a:t>The materials and Webinar recording will be made available via a URL link that we will send out</a:t>
            </a:r>
          </a:p>
        </p:txBody>
      </p:sp>
    </p:spTree>
    <p:extLst>
      <p:ext uri="{BB962C8B-B14F-4D97-AF65-F5344CB8AC3E}">
        <p14:creationId xmlns:p14="http://schemas.microsoft.com/office/powerpoint/2010/main" val="153204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TextBox 3">
            <a:extLst>
              <a:ext uri="{FF2B5EF4-FFF2-40B4-BE49-F238E27FC236}">
                <a16:creationId xmlns:a16="http://schemas.microsoft.com/office/drawing/2014/main" id="{93960556-1963-B0E0-5D77-2C9529A97B86}"/>
              </a:ext>
            </a:extLst>
          </p:cNvPr>
          <p:cNvSpPr txBox="1"/>
          <p:nvPr/>
        </p:nvSpPr>
        <p:spPr>
          <a:xfrm>
            <a:off x="2003394" y="2413337"/>
            <a:ext cx="8185212" cy="707886"/>
          </a:xfrm>
          <a:prstGeom prst="rect">
            <a:avLst/>
          </a:prstGeom>
          <a:noFill/>
        </p:spPr>
        <p:txBody>
          <a:bodyPr wrap="square" rtlCol="0">
            <a:spAutoFit/>
          </a:bodyPr>
          <a:lstStyle/>
          <a:p>
            <a:pPr algn="ctr"/>
            <a:r>
              <a:rPr lang="en-US" sz="4000" dirty="0">
                <a:solidFill>
                  <a:srgbClr val="55AECC"/>
                </a:solidFill>
                <a:latin typeface="Verdana" panose="020B0604030504040204" pitchFamily="34" charset="0"/>
                <a:ea typeface="Verdana" panose="020B0604030504040204" pitchFamily="34" charset="0"/>
              </a:rPr>
              <a:t>Thank You</a:t>
            </a:r>
          </a:p>
        </p:txBody>
      </p:sp>
      <p:sp>
        <p:nvSpPr>
          <p:cNvPr id="2" name="TextBox 1">
            <a:extLst>
              <a:ext uri="{FF2B5EF4-FFF2-40B4-BE49-F238E27FC236}">
                <a16:creationId xmlns:a16="http://schemas.microsoft.com/office/drawing/2014/main" id="{F2FC7329-EFC4-7053-5A4E-F359AC484FC7}"/>
              </a:ext>
            </a:extLst>
          </p:cNvPr>
          <p:cNvSpPr txBox="1"/>
          <p:nvPr/>
        </p:nvSpPr>
        <p:spPr>
          <a:xfrm>
            <a:off x="315026" y="3121223"/>
            <a:ext cx="11384374" cy="369332"/>
          </a:xfrm>
          <a:prstGeom prst="rect">
            <a:avLst/>
          </a:prstGeom>
          <a:noFill/>
        </p:spPr>
        <p:txBody>
          <a:bodyPr wrap="square">
            <a:spAutoFit/>
          </a:bodyPr>
          <a:lstStyle/>
          <a:p>
            <a:r>
              <a:rPr lang="en-US" sz="1800" b="1" dirty="0">
                <a:solidFill>
                  <a:srgbClr val="333333"/>
                </a:solidFill>
                <a:latin typeface="-apple-system"/>
              </a:rPr>
              <a:t>Reminder to please make sure to distribute the following materials to your end users entering data to shelter projects!</a:t>
            </a:r>
            <a:endParaRPr lang="en-US" dirty="0"/>
          </a:p>
        </p:txBody>
      </p:sp>
    </p:spTree>
    <p:extLst>
      <p:ext uri="{BB962C8B-B14F-4D97-AF65-F5344CB8AC3E}">
        <p14:creationId xmlns:p14="http://schemas.microsoft.com/office/powerpoint/2010/main" val="342022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2533A-66AB-EA77-7FFF-79E7461CA7D9}"/>
              </a:ext>
            </a:extLst>
          </p:cNvPr>
          <p:cNvSpPr>
            <a:spLocks/>
          </p:cNvSpPr>
          <p:nvPr/>
        </p:nvSpPr>
        <p:spPr>
          <a:xfrm>
            <a:off x="6096000" y="0"/>
            <a:ext cx="6554598"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5" name="Google Shape;62;p13">
            <a:extLst>
              <a:ext uri="{FF2B5EF4-FFF2-40B4-BE49-F238E27FC236}">
                <a16:creationId xmlns:a16="http://schemas.microsoft.com/office/drawing/2014/main" id="{AD1D8DBE-1308-DBA0-DC2A-B8D9A07C69F3}"/>
              </a:ext>
            </a:extLst>
          </p:cNvPr>
          <p:cNvSpPr txBox="1">
            <a:spLocks/>
          </p:cNvSpPr>
          <p:nvPr/>
        </p:nvSpPr>
        <p:spPr>
          <a:xfrm>
            <a:off x="841544" y="2535434"/>
            <a:ext cx="3837000" cy="1422072"/>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AED8"/>
              </a:buClr>
              <a:buFont typeface="Calibri"/>
              <a:buNone/>
            </a:pPr>
            <a:r>
              <a:rPr lang="en-US" sz="4800" dirty="0">
                <a:solidFill>
                  <a:srgbClr val="00AED8"/>
                </a:solidFill>
                <a:latin typeface="Verdana" panose="020B0604030504040204" pitchFamily="34" charset="0"/>
                <a:ea typeface="Verdana" panose="020B0604030504040204" pitchFamily="34" charset="0"/>
                <a:cs typeface="Raleway"/>
                <a:sym typeface="Raleway"/>
              </a:rPr>
              <a:t>Agenda</a:t>
            </a:r>
            <a:endParaRPr lang="en-US" sz="4800" dirty="0">
              <a:latin typeface="Verdana" panose="020B0604030504040204" pitchFamily="34" charset="0"/>
              <a:ea typeface="Verdana" panose="020B0604030504040204" pitchFamily="34" charset="0"/>
              <a:cs typeface="Raleway"/>
              <a:sym typeface="Raleway"/>
            </a:endParaRPr>
          </a:p>
        </p:txBody>
      </p:sp>
      <p:sp>
        <p:nvSpPr>
          <p:cNvPr id="6" name="Google Shape;63;p13">
            <a:extLst>
              <a:ext uri="{FF2B5EF4-FFF2-40B4-BE49-F238E27FC236}">
                <a16:creationId xmlns:a16="http://schemas.microsoft.com/office/drawing/2014/main" id="{E6622D51-86F5-2136-B8C7-31F485FFC719}"/>
              </a:ext>
            </a:extLst>
          </p:cNvPr>
          <p:cNvSpPr txBox="1">
            <a:spLocks/>
          </p:cNvSpPr>
          <p:nvPr/>
        </p:nvSpPr>
        <p:spPr>
          <a:xfrm>
            <a:off x="6035189" y="997319"/>
            <a:ext cx="6358467" cy="243168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342900">
              <a:lnSpc>
                <a:spcPct val="150000"/>
              </a:lnSpc>
              <a:spcBef>
                <a:spcPts val="0"/>
              </a:spcBef>
              <a:buSzPts val="2400"/>
            </a:pPr>
            <a:r>
              <a:rPr lang="en-US" sz="2000" dirty="0">
                <a:ea typeface="Raleway"/>
                <a:cs typeface="Raleway"/>
                <a:sym typeface="Raleway"/>
              </a:rPr>
              <a:t>Point In Time Overview</a:t>
            </a:r>
          </a:p>
          <a:p>
            <a:pPr marL="419100" indent="-342900">
              <a:lnSpc>
                <a:spcPct val="150000"/>
              </a:lnSpc>
              <a:spcBef>
                <a:spcPts val="0"/>
              </a:spcBef>
              <a:buSzPts val="2400"/>
            </a:pPr>
            <a:r>
              <a:rPr lang="en-US" sz="2000" dirty="0">
                <a:ea typeface="Raleway"/>
                <a:cs typeface="Raleway"/>
                <a:sym typeface="Raleway"/>
              </a:rPr>
              <a:t>Requirement by Emergency Shelter Type</a:t>
            </a:r>
          </a:p>
          <a:p>
            <a:pPr marL="419100" indent="-342900">
              <a:lnSpc>
                <a:spcPct val="150000"/>
              </a:lnSpc>
              <a:spcBef>
                <a:spcPts val="0"/>
              </a:spcBef>
              <a:buSzPts val="2400"/>
            </a:pPr>
            <a:r>
              <a:rPr lang="en-US" sz="2000" dirty="0">
                <a:ea typeface="Raleway"/>
                <a:cs typeface="Raleway"/>
                <a:sym typeface="Raleway"/>
              </a:rPr>
              <a:t>Shelter Point Vs. Enrollments</a:t>
            </a:r>
          </a:p>
          <a:p>
            <a:pPr marL="419100" indent="-342900">
              <a:lnSpc>
                <a:spcPct val="150000"/>
              </a:lnSpc>
              <a:spcBef>
                <a:spcPts val="0"/>
              </a:spcBef>
              <a:buSzPts val="2400"/>
            </a:pPr>
            <a:r>
              <a:rPr lang="en-US" sz="2000" dirty="0">
                <a:ea typeface="Raleway"/>
                <a:cs typeface="Raleway"/>
                <a:sym typeface="Raleway"/>
              </a:rPr>
              <a:t>Emergency Shelter – Entry/Exit Workflow</a:t>
            </a:r>
          </a:p>
          <a:p>
            <a:pPr marL="419100" indent="-342900">
              <a:lnSpc>
                <a:spcPct val="150000"/>
              </a:lnSpc>
              <a:spcBef>
                <a:spcPts val="0"/>
              </a:spcBef>
              <a:buSzPts val="2400"/>
            </a:pPr>
            <a:r>
              <a:rPr lang="en-US" sz="2000" dirty="0">
                <a:ea typeface="Raleway"/>
                <a:cs typeface="Raleway"/>
                <a:sym typeface="Raleway"/>
              </a:rPr>
              <a:t>Emergency Shelter – Night-by-Night Workflow</a:t>
            </a:r>
          </a:p>
          <a:p>
            <a:pPr marL="419100" indent="-342900">
              <a:lnSpc>
                <a:spcPct val="150000"/>
              </a:lnSpc>
              <a:spcBef>
                <a:spcPts val="0"/>
              </a:spcBef>
              <a:buSzPts val="2400"/>
            </a:pPr>
            <a:r>
              <a:rPr lang="en-US" sz="2000" dirty="0">
                <a:ea typeface="Raleway"/>
                <a:cs typeface="Raleway"/>
                <a:sym typeface="Raleway"/>
              </a:rPr>
              <a:t>Point In Time Report</a:t>
            </a:r>
          </a:p>
          <a:p>
            <a:pPr marL="419100" indent="-342900">
              <a:lnSpc>
                <a:spcPct val="150000"/>
              </a:lnSpc>
              <a:spcBef>
                <a:spcPts val="0"/>
              </a:spcBef>
              <a:buSzPts val="2400"/>
            </a:pPr>
            <a:r>
              <a:rPr lang="en-US" sz="2000" dirty="0">
                <a:ea typeface="Raleway"/>
                <a:cs typeface="Raleway"/>
                <a:sym typeface="Raleway"/>
              </a:rPr>
              <a:t>Additional Data Points to Review</a:t>
            </a:r>
          </a:p>
          <a:p>
            <a:pPr marL="419100" indent="-342900">
              <a:lnSpc>
                <a:spcPct val="150000"/>
              </a:lnSpc>
              <a:spcBef>
                <a:spcPts val="0"/>
              </a:spcBef>
              <a:buSzPts val="2400"/>
            </a:pPr>
            <a:r>
              <a:rPr lang="en-US" sz="2000" dirty="0">
                <a:ea typeface="Raleway"/>
                <a:cs typeface="Raleway"/>
                <a:sym typeface="Raleway"/>
              </a:rPr>
              <a:t>Live Example of Data Review</a:t>
            </a:r>
          </a:p>
          <a:p>
            <a:pPr marL="419100" indent="-342900">
              <a:lnSpc>
                <a:spcPct val="150000"/>
              </a:lnSpc>
              <a:spcBef>
                <a:spcPts val="0"/>
              </a:spcBef>
              <a:buSzPts val="2400"/>
            </a:pPr>
            <a:r>
              <a:rPr lang="en-US" sz="2000" dirty="0">
                <a:ea typeface="Raleway"/>
                <a:cs typeface="Raleway"/>
                <a:sym typeface="Raleway"/>
              </a:rPr>
              <a:t>Helpdesk Links</a:t>
            </a:r>
          </a:p>
          <a:p>
            <a:pPr marL="419100" indent="-342900">
              <a:lnSpc>
                <a:spcPct val="150000"/>
              </a:lnSpc>
              <a:spcBef>
                <a:spcPts val="0"/>
              </a:spcBef>
              <a:buSzPts val="2400"/>
            </a:pPr>
            <a:r>
              <a:rPr lang="en-US" sz="2000" dirty="0">
                <a:ea typeface="Raleway"/>
                <a:cs typeface="Raleway"/>
                <a:sym typeface="Raleway"/>
              </a:rPr>
              <a:t>Questions</a:t>
            </a:r>
          </a:p>
          <a:p>
            <a:pPr marL="419100" indent="-342900">
              <a:lnSpc>
                <a:spcPct val="150000"/>
              </a:lnSpc>
              <a:spcBef>
                <a:spcPts val="0"/>
              </a:spcBef>
              <a:buSzPts val="2400"/>
            </a:pPr>
            <a:endParaRPr lang="en-US" sz="2000" dirty="0">
              <a:latin typeface="Raleway"/>
              <a:ea typeface="Raleway"/>
              <a:cs typeface="Raleway"/>
              <a:sym typeface="Raleway"/>
            </a:endParaRPr>
          </a:p>
          <a:p>
            <a:pPr marL="419100" indent="-342900">
              <a:lnSpc>
                <a:spcPct val="150000"/>
              </a:lnSpc>
              <a:spcBef>
                <a:spcPts val="0"/>
              </a:spcBef>
              <a:buSzPts val="2400"/>
            </a:pPr>
            <a:endParaRPr lang="en-US" sz="2000" dirty="0">
              <a:latin typeface="Raleway"/>
              <a:ea typeface="Raleway"/>
              <a:cs typeface="Raleway"/>
              <a:sym typeface="Raleway"/>
            </a:endParaRPr>
          </a:p>
          <a:p>
            <a:pPr marL="419100" indent="-342900">
              <a:lnSpc>
                <a:spcPct val="150000"/>
              </a:lnSpc>
              <a:spcBef>
                <a:spcPts val="0"/>
              </a:spcBef>
              <a:buSzPts val="2400"/>
            </a:pPr>
            <a:endParaRPr lang="en-US" sz="2400" dirty="0">
              <a:latin typeface="Raleway"/>
              <a:ea typeface="Raleway"/>
              <a:cs typeface="Raleway"/>
              <a:sym typeface="Raleway"/>
            </a:endParaRPr>
          </a:p>
        </p:txBody>
      </p:sp>
    </p:spTree>
    <p:extLst>
      <p:ext uri="{BB962C8B-B14F-4D97-AF65-F5344CB8AC3E}">
        <p14:creationId xmlns:p14="http://schemas.microsoft.com/office/powerpoint/2010/main" val="240102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1117011" y="287559"/>
            <a:ext cx="9957978"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a:ea typeface="Verdana"/>
              </a:rPr>
              <a:t>Point in Time (PIT) Count Overview</a:t>
            </a:r>
          </a:p>
        </p:txBody>
      </p:sp>
      <p:sp>
        <p:nvSpPr>
          <p:cNvPr id="6" name="Google Shape;84;p16">
            <a:extLst>
              <a:ext uri="{FF2B5EF4-FFF2-40B4-BE49-F238E27FC236}">
                <a16:creationId xmlns:a16="http://schemas.microsoft.com/office/drawing/2014/main" id="{1BD1F06E-6BE0-D7B9-AF11-778B8F61978F}"/>
              </a:ext>
            </a:extLst>
          </p:cNvPr>
          <p:cNvSpPr txBox="1">
            <a:spLocks/>
          </p:cNvSpPr>
          <p:nvPr/>
        </p:nvSpPr>
        <p:spPr>
          <a:xfrm>
            <a:off x="1037705" y="1051059"/>
            <a:ext cx="10116589" cy="451116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333333"/>
                </a:solidFill>
              </a:rPr>
              <a:t>Continuums of Care (CoCs) across the country collect information on the number and characteristics of individuals and families experiencing literal homelessness through the PIT Count. </a:t>
            </a:r>
            <a:endParaRPr lang="en-US" dirty="0"/>
          </a:p>
          <a:p>
            <a:pPr algn="l"/>
            <a:r>
              <a:rPr lang="en-US" sz="2000" dirty="0">
                <a:solidFill>
                  <a:srgbClr val="333333"/>
                </a:solidFill>
              </a:rPr>
              <a:t>The </a:t>
            </a:r>
            <a:r>
              <a:rPr lang="en-US" sz="2000" b="1" dirty="0">
                <a:solidFill>
                  <a:srgbClr val="333333"/>
                </a:solidFill>
              </a:rPr>
              <a:t>PIT Count </a:t>
            </a:r>
            <a:r>
              <a:rPr lang="en-US" sz="2000" dirty="0">
                <a:solidFill>
                  <a:srgbClr val="333333"/>
                </a:solidFill>
              </a:rPr>
              <a:t>is used to understand trends over time and for planning purposes to allocate federal funds to meet our city's needs. </a:t>
            </a:r>
            <a:r>
              <a:rPr lang="en-US" sz="2000" dirty="0">
                <a:solidFill>
                  <a:srgbClr val="333333"/>
                </a:solidFill>
                <a:highlight>
                  <a:srgbClr val="FFFF00"/>
                </a:highlight>
              </a:rPr>
              <a:t>This year the count will be on Thursday, January 23rd, 2025.</a:t>
            </a:r>
            <a:endParaRPr lang="en-US" dirty="0">
              <a:ea typeface="Calibri"/>
              <a:cs typeface="Calibri"/>
            </a:endParaRPr>
          </a:p>
          <a:p>
            <a:pPr algn="l"/>
            <a:r>
              <a:rPr lang="en-US" sz="2000" dirty="0">
                <a:solidFill>
                  <a:srgbClr val="333333"/>
                </a:solidFill>
              </a:rPr>
              <a:t>Agencies that operate the following project types are required to participate in the count of sheltered persons:</a:t>
            </a:r>
          </a:p>
          <a:p>
            <a:pPr lvl="1" algn="l">
              <a:buFont typeface="Arial" panose="020B0604020202020204" pitchFamily="34" charset="0"/>
              <a:buChar char="•"/>
            </a:pPr>
            <a:r>
              <a:rPr lang="en-US" dirty="0">
                <a:solidFill>
                  <a:srgbClr val="333333"/>
                </a:solidFill>
              </a:rPr>
              <a:t> Emergency Shelter – Night-by-Night</a:t>
            </a:r>
          </a:p>
          <a:p>
            <a:pPr lvl="1" algn="l">
              <a:buFont typeface="Arial" panose="020B0604020202020204" pitchFamily="34" charset="0"/>
              <a:buChar char="•"/>
            </a:pPr>
            <a:r>
              <a:rPr lang="en-US" dirty="0">
                <a:solidFill>
                  <a:srgbClr val="333333"/>
                </a:solidFill>
              </a:rPr>
              <a:t> Emergency Shelter – Entry/Exit</a:t>
            </a:r>
          </a:p>
          <a:p>
            <a:pPr lvl="1" algn="l">
              <a:buFont typeface="Arial" panose="020B0604020202020204" pitchFamily="34" charset="0"/>
              <a:buChar char="•"/>
            </a:pPr>
            <a:r>
              <a:rPr lang="en-US" dirty="0">
                <a:solidFill>
                  <a:schemeClr val="accent3">
                    <a:lumMod val="75000"/>
                  </a:schemeClr>
                </a:solidFill>
              </a:rPr>
              <a:t> Transitional Housing</a:t>
            </a:r>
          </a:p>
          <a:p>
            <a:pPr lvl="1" algn="l">
              <a:buFont typeface="Arial" panose="020B0604020202020204" pitchFamily="34" charset="0"/>
              <a:buChar char="•"/>
            </a:pPr>
            <a:r>
              <a:rPr lang="en-US" dirty="0">
                <a:solidFill>
                  <a:schemeClr val="accent3">
                    <a:lumMod val="75000"/>
                  </a:schemeClr>
                </a:solidFill>
              </a:rPr>
              <a:t> Safe Haven</a:t>
            </a:r>
            <a:endParaRPr lang="en-US" dirty="0">
              <a:solidFill>
                <a:schemeClr val="accent3">
                  <a:lumMod val="75000"/>
                </a:schemeClr>
              </a:solidFill>
              <a:ea typeface="Calibri"/>
              <a:cs typeface="Calibri"/>
            </a:endParaRPr>
          </a:p>
          <a:p>
            <a:pPr algn="l">
              <a:buFont typeface="Arial" panose="020B0604020202020204" pitchFamily="34" charset="0"/>
              <a:buChar char="•"/>
            </a:pPr>
            <a:endParaRPr lang="en-US" dirty="0">
              <a:solidFill>
                <a:srgbClr val="333333"/>
              </a:solidFill>
              <a:latin typeface="-apple-system"/>
            </a:endParaRPr>
          </a:p>
          <a:p>
            <a:pPr algn="l"/>
            <a:r>
              <a:rPr lang="en-US" sz="2000" dirty="0">
                <a:solidFill>
                  <a:srgbClr val="333333"/>
                </a:solidFill>
                <a:latin typeface="-apple-system"/>
              </a:rPr>
              <a:t>Identify what projects at your agency are required to participate in the count:</a:t>
            </a:r>
          </a:p>
          <a:p>
            <a:pPr algn="l"/>
            <a:r>
              <a:rPr lang="en-US" sz="2000" dirty="0">
                <a:solidFill>
                  <a:srgbClr val="333333"/>
                </a:solidFill>
                <a:latin typeface="-apple-system"/>
                <a:hlinkClick r:id="rId3"/>
              </a:rPr>
              <a:t>https://hmis.allchicago.org/hc/en-us/articles/11334513999636</a:t>
            </a:r>
            <a:endParaRPr lang="en-US" sz="2000" dirty="0">
              <a:solidFill>
                <a:srgbClr val="333333"/>
              </a:solidFill>
              <a:latin typeface="-apple-system"/>
            </a:endParaRPr>
          </a:p>
          <a:p>
            <a:pPr algn="l"/>
            <a:endParaRPr lang="en-US" sz="2000" dirty="0">
              <a:solidFill>
                <a:srgbClr val="333333"/>
              </a:solidFill>
              <a:latin typeface="-apple-system"/>
            </a:endParaRPr>
          </a:p>
        </p:txBody>
      </p:sp>
    </p:spTree>
    <p:extLst>
      <p:ext uri="{BB962C8B-B14F-4D97-AF65-F5344CB8AC3E}">
        <p14:creationId xmlns:p14="http://schemas.microsoft.com/office/powerpoint/2010/main" val="16237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AC0F90-8C16-EAC0-69A1-3CFBD712E692}"/>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C3586800-BE85-73B2-5651-186FC46B0477}"/>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1C68BE3-64C0-EADB-EAA0-102B0D747619}"/>
              </a:ext>
            </a:extLst>
          </p:cNvPr>
          <p:cNvSpPr txBox="1">
            <a:spLocks/>
          </p:cNvSpPr>
          <p:nvPr/>
        </p:nvSpPr>
        <p:spPr>
          <a:xfrm>
            <a:off x="1117011" y="287559"/>
            <a:ext cx="9957978"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panose="020B0604030504040204" pitchFamily="34" charset="0"/>
                <a:ea typeface="Verdana" panose="020B0604030504040204" pitchFamily="34" charset="0"/>
              </a:rPr>
              <a:t>Point in Time Overview</a:t>
            </a:r>
          </a:p>
        </p:txBody>
      </p:sp>
      <p:sp>
        <p:nvSpPr>
          <p:cNvPr id="6" name="Google Shape;84;p16">
            <a:extLst>
              <a:ext uri="{FF2B5EF4-FFF2-40B4-BE49-F238E27FC236}">
                <a16:creationId xmlns:a16="http://schemas.microsoft.com/office/drawing/2014/main" id="{CEF2920D-DB1B-B6B2-3AF7-A3FEB4C8502E}"/>
              </a:ext>
            </a:extLst>
          </p:cNvPr>
          <p:cNvSpPr txBox="1">
            <a:spLocks/>
          </p:cNvSpPr>
          <p:nvPr/>
        </p:nvSpPr>
        <p:spPr>
          <a:xfrm>
            <a:off x="1037705" y="1173415"/>
            <a:ext cx="10116589" cy="451116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t>Before 2024, projects could provide tally counts and other non-HMIS data for the PIT count. </a:t>
            </a:r>
          </a:p>
          <a:p>
            <a:pPr marL="342900" indent="-342900" algn="l">
              <a:buFont typeface="Arial" panose="020B0604020202020204" pitchFamily="34" charset="0"/>
              <a:buChar char="•"/>
            </a:pPr>
            <a:r>
              <a:rPr lang="en-US" sz="2000" dirty="0"/>
              <a:t>Starting in 2024, HUD required that HMIS data be used exclusively for HMIS participating projects. This HMIS data via the PIT will also be cross-referenced with other HUD reports for consistency such as the LSA and SPM. </a:t>
            </a:r>
          </a:p>
          <a:p>
            <a:pPr algn="l"/>
            <a:endParaRPr lang="en-US" sz="2000" dirty="0"/>
          </a:p>
          <a:p>
            <a:pPr algn="l"/>
            <a:r>
              <a:rPr lang="en-US" sz="2000" dirty="0"/>
              <a:t>For the 2025 PIT, </a:t>
            </a:r>
            <a:r>
              <a:rPr lang="en-US" sz="2000" b="1" dirty="0"/>
              <a:t>all HMIS participating projects must have data in HMIS that accurately reflects their bed occupancy (and accurate client enrollments) on 1/23/2025</a:t>
            </a:r>
            <a:r>
              <a:rPr lang="en-US" sz="2000" dirty="0"/>
              <a:t>. This may present a challenge for some Emergency Shelter projects. </a:t>
            </a:r>
          </a:p>
          <a:p>
            <a:pPr algn="l"/>
            <a:endParaRPr lang="en-US" sz="2000" dirty="0"/>
          </a:p>
          <a:p>
            <a:pPr algn="l"/>
            <a:r>
              <a:rPr lang="en-US" sz="2000" dirty="0"/>
              <a:t>The </a:t>
            </a:r>
            <a:r>
              <a:rPr lang="en-US" sz="2000" b="1" dirty="0"/>
              <a:t>purpose of this webinar </a:t>
            </a:r>
            <a:r>
              <a:rPr lang="en-US" sz="2000" dirty="0"/>
              <a:t>is to ensure Emergency Shelters are aligned with the HUD data expectations in preparation for the 2025 Point in Time in January. </a:t>
            </a:r>
            <a:endParaRPr lang="en-US" sz="2000" dirty="0">
              <a:solidFill>
                <a:srgbClr val="333333"/>
              </a:solidFill>
              <a:latin typeface="-apple-system"/>
            </a:endParaRPr>
          </a:p>
          <a:p>
            <a:pPr marL="342900" indent="-342900" algn="l">
              <a:buChar char="•"/>
            </a:pPr>
            <a:r>
              <a:rPr lang="en-US" sz="2000" dirty="0"/>
              <a:t>A more general webinar for the other project types will be held closer to the PIT date. Please make sure to distribute the following materials to your end users. </a:t>
            </a:r>
            <a:endParaRPr lang="en-US" sz="2000" dirty="0">
              <a:solidFill>
                <a:srgbClr val="333333"/>
              </a:solidFill>
              <a:latin typeface="-apple-system"/>
            </a:endParaRPr>
          </a:p>
        </p:txBody>
      </p:sp>
    </p:spTree>
    <p:extLst>
      <p:ext uri="{BB962C8B-B14F-4D97-AF65-F5344CB8AC3E}">
        <p14:creationId xmlns:p14="http://schemas.microsoft.com/office/powerpoint/2010/main" val="22220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605443" y="283839"/>
            <a:ext cx="10981113"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panose="020B0604030504040204" pitchFamily="34" charset="0"/>
                <a:ea typeface="Verdana" panose="020B0604030504040204" pitchFamily="34" charset="0"/>
              </a:rPr>
              <a:t>Requirement by Emergency Shelter Type</a:t>
            </a:r>
          </a:p>
        </p:txBody>
      </p:sp>
      <p:sp>
        <p:nvSpPr>
          <p:cNvPr id="6" name="Google Shape;84;p16">
            <a:extLst>
              <a:ext uri="{FF2B5EF4-FFF2-40B4-BE49-F238E27FC236}">
                <a16:creationId xmlns:a16="http://schemas.microsoft.com/office/drawing/2014/main" id="{1BD1F06E-6BE0-D7B9-AF11-778B8F61978F}"/>
              </a:ext>
            </a:extLst>
          </p:cNvPr>
          <p:cNvSpPr txBox="1">
            <a:spLocks/>
          </p:cNvSpPr>
          <p:nvPr/>
        </p:nvSpPr>
        <p:spPr>
          <a:xfrm>
            <a:off x="1132840" y="928805"/>
            <a:ext cx="9530080" cy="451116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u="sng" dirty="0">
                <a:solidFill>
                  <a:srgbClr val="333333"/>
                </a:solidFill>
                <a:latin typeface="Verdana" panose="020B0604030504040204" pitchFamily="34" charset="0"/>
                <a:ea typeface="Verdana" panose="020B0604030504040204" pitchFamily="34" charset="0"/>
              </a:rPr>
              <a:t>Emergency Shelter – Entry/Exit</a:t>
            </a:r>
            <a:endParaRPr lang="en-US" sz="1800" dirty="0">
              <a:solidFill>
                <a:srgbClr val="333333"/>
              </a:solidFill>
              <a:latin typeface="Verdana" panose="020B0604030504040204" pitchFamily="34" charset="0"/>
              <a:ea typeface="Verdana" panose="020B0604030504040204" pitchFamily="34" charset="0"/>
            </a:endParaRPr>
          </a:p>
          <a:p>
            <a:pPr algn="l"/>
            <a:r>
              <a:rPr lang="en-US" sz="1800" dirty="0">
                <a:solidFill>
                  <a:srgbClr val="333333"/>
                </a:solidFill>
              </a:rPr>
              <a:t>Any agencies that operate an Emergency Shelter – Entry/Exit project will only be required to ensure that their Enrollments (Entry/Exit) are accurate on the day of the PIT. </a:t>
            </a:r>
          </a:p>
          <a:p>
            <a:pPr marL="342900" indent="-342900" algn="l">
              <a:buFont typeface="+mj-lt"/>
              <a:buAutoNum type="arabicPeriod"/>
            </a:pPr>
            <a:endParaRPr lang="en-US" sz="1800" dirty="0">
              <a:solidFill>
                <a:srgbClr val="333333"/>
              </a:solidFill>
            </a:endParaRPr>
          </a:p>
          <a:p>
            <a:pPr marL="342900" indent="-342900" algn="l">
              <a:buFont typeface="+mj-lt"/>
              <a:buAutoNum type="arabicPeriod"/>
            </a:pPr>
            <a:endParaRPr lang="en-US" sz="1800" dirty="0">
              <a:solidFill>
                <a:srgbClr val="333333"/>
              </a:solidFill>
            </a:endParaRPr>
          </a:p>
          <a:p>
            <a:pPr marL="342900" indent="-342900" algn="l">
              <a:buFont typeface="+mj-lt"/>
              <a:buAutoNum type="arabicPeriod"/>
            </a:pPr>
            <a:endParaRPr lang="en-US" sz="1800" dirty="0">
              <a:solidFill>
                <a:srgbClr val="333333"/>
              </a:solidFill>
            </a:endParaRPr>
          </a:p>
          <a:p>
            <a:pPr marL="342900" indent="-342900" algn="l">
              <a:buFont typeface="+mj-lt"/>
              <a:buAutoNum type="arabicPeriod"/>
            </a:pPr>
            <a:endParaRPr lang="en-US" sz="1800" dirty="0">
              <a:solidFill>
                <a:srgbClr val="333333"/>
              </a:solidFill>
            </a:endParaRPr>
          </a:p>
          <a:p>
            <a:pPr marL="342900" indent="-342900" algn="l">
              <a:buFont typeface="+mj-lt"/>
              <a:buAutoNum type="arabicPeriod"/>
            </a:pPr>
            <a:endParaRPr lang="en-US" sz="1800" dirty="0">
              <a:solidFill>
                <a:srgbClr val="333333"/>
              </a:solidFill>
            </a:endParaRPr>
          </a:p>
          <a:p>
            <a:pPr algn="l"/>
            <a:r>
              <a:rPr lang="en-US" sz="1800" u="sng" dirty="0">
                <a:solidFill>
                  <a:srgbClr val="333333"/>
                </a:solidFill>
                <a:latin typeface="Verdana" panose="020B0604030504040204" pitchFamily="34" charset="0"/>
                <a:ea typeface="Verdana" panose="020B0604030504040204" pitchFamily="34" charset="0"/>
              </a:rPr>
              <a:t>Emergency Shelter – Night-by-Night</a:t>
            </a:r>
            <a:endParaRPr lang="en-US" sz="1800" dirty="0">
              <a:solidFill>
                <a:srgbClr val="333333"/>
              </a:solidFill>
              <a:latin typeface="Verdana" panose="020B0604030504040204" pitchFamily="34" charset="0"/>
              <a:ea typeface="Verdana" panose="020B0604030504040204" pitchFamily="34" charset="0"/>
            </a:endParaRPr>
          </a:p>
          <a:p>
            <a:pPr algn="l"/>
            <a:r>
              <a:rPr lang="en-US" sz="1800" dirty="0">
                <a:solidFill>
                  <a:srgbClr val="333333"/>
                </a:solidFill>
              </a:rPr>
              <a:t>Any agencies that operate an Emergency Shelter – Night-by-Night project will be required to ensure that their Shelter list (ShelterPoint) and Enrollments (Entry/Exit) are accurate on the day of the PIT. </a:t>
            </a:r>
          </a:p>
        </p:txBody>
      </p:sp>
      <p:pic>
        <p:nvPicPr>
          <p:cNvPr id="10" name="Picture 9" descr="A close-up of a white and black sign">
            <a:extLst>
              <a:ext uri="{FF2B5EF4-FFF2-40B4-BE49-F238E27FC236}">
                <a16:creationId xmlns:a16="http://schemas.microsoft.com/office/drawing/2014/main" id="{AEFD4E3B-8C6B-10F2-6645-C98D09285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968" y="2061269"/>
            <a:ext cx="5487525" cy="1831522"/>
          </a:xfrm>
          <a:prstGeom prst="rect">
            <a:avLst/>
          </a:prstGeom>
        </p:spPr>
      </p:pic>
      <p:pic>
        <p:nvPicPr>
          <p:cNvPr id="12" name="Picture 11">
            <a:extLst>
              <a:ext uri="{FF2B5EF4-FFF2-40B4-BE49-F238E27FC236}">
                <a16:creationId xmlns:a16="http://schemas.microsoft.com/office/drawing/2014/main" id="{EA70E580-1C3F-9DAB-B056-0DEB1E699469}"/>
              </a:ext>
            </a:extLst>
          </p:cNvPr>
          <p:cNvPicPr>
            <a:picLocks noChangeAspect="1"/>
          </p:cNvPicPr>
          <p:nvPr/>
        </p:nvPicPr>
        <p:blipFill>
          <a:blip r:embed="rId4"/>
          <a:stretch>
            <a:fillRect/>
          </a:stretch>
        </p:blipFill>
        <p:spPr>
          <a:xfrm>
            <a:off x="2677065" y="4906721"/>
            <a:ext cx="5544068" cy="1831523"/>
          </a:xfrm>
          <a:prstGeom prst="rect">
            <a:avLst/>
          </a:prstGeom>
        </p:spPr>
      </p:pic>
    </p:spTree>
    <p:extLst>
      <p:ext uri="{BB962C8B-B14F-4D97-AF65-F5344CB8AC3E}">
        <p14:creationId xmlns:p14="http://schemas.microsoft.com/office/powerpoint/2010/main" val="11445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10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4" name="Google Shape;83;p16">
            <a:extLst>
              <a:ext uri="{FF2B5EF4-FFF2-40B4-BE49-F238E27FC236}">
                <a16:creationId xmlns:a16="http://schemas.microsoft.com/office/drawing/2014/main" id="{F2FC5854-D65D-3A86-752C-162F5DAB9323}"/>
              </a:ext>
            </a:extLst>
          </p:cNvPr>
          <p:cNvSpPr txBox="1">
            <a:spLocks/>
          </p:cNvSpPr>
          <p:nvPr/>
        </p:nvSpPr>
        <p:spPr>
          <a:xfrm>
            <a:off x="1877645" y="411342"/>
            <a:ext cx="8520600"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Raleway" pitchFamily="2" charset="0"/>
              </a:rPr>
              <a:t>Shelters vs. Enrollments</a:t>
            </a:r>
          </a:p>
        </p:txBody>
      </p:sp>
      <p:sp>
        <p:nvSpPr>
          <p:cNvPr id="6" name="Google Shape;84;p16">
            <a:extLst>
              <a:ext uri="{FF2B5EF4-FFF2-40B4-BE49-F238E27FC236}">
                <a16:creationId xmlns:a16="http://schemas.microsoft.com/office/drawing/2014/main" id="{1BD1F06E-6BE0-D7B9-AF11-778B8F61978F}"/>
              </a:ext>
            </a:extLst>
          </p:cNvPr>
          <p:cNvSpPr txBox="1">
            <a:spLocks/>
          </p:cNvSpPr>
          <p:nvPr/>
        </p:nvSpPr>
        <p:spPr>
          <a:xfrm>
            <a:off x="1117600" y="1177598"/>
            <a:ext cx="10424160" cy="4999682"/>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solidFill>
                  <a:schemeClr val="bg2">
                    <a:lumMod val="25000"/>
                  </a:schemeClr>
                </a:solidFill>
              </a:rPr>
              <a:t>Projects funded by HUD as </a:t>
            </a:r>
            <a:r>
              <a:rPr lang="en-US" sz="2000" b="1" u="sng" dirty="0">
                <a:solidFill>
                  <a:schemeClr val="bg2">
                    <a:lumMod val="25000"/>
                  </a:schemeClr>
                </a:solidFill>
              </a:rPr>
              <a:t>Emergency Shelter – Entry/Exit</a:t>
            </a:r>
            <a:r>
              <a:rPr lang="en-US" sz="2000" dirty="0">
                <a:solidFill>
                  <a:schemeClr val="bg2">
                    <a:lumMod val="25000"/>
                  </a:schemeClr>
                </a:solidFill>
              </a:rPr>
              <a:t> projects are required to have clients enrolled via the Entry/Exit method. Full client records are required at the time of project entry.</a:t>
            </a:r>
          </a:p>
          <a:p>
            <a:pPr marL="742950" lvl="1" indent="-285750" algn="l">
              <a:buFont typeface="Arial" panose="020B0604020202020204" pitchFamily="34" charset="0"/>
              <a:buChar char="•"/>
            </a:pPr>
            <a:r>
              <a:rPr lang="en-US" sz="1600" dirty="0">
                <a:solidFill>
                  <a:schemeClr val="bg2">
                    <a:lumMod val="25000"/>
                  </a:schemeClr>
                </a:solidFill>
              </a:rPr>
              <a:t>Utilizing Shelters for these projects is </a:t>
            </a:r>
            <a:r>
              <a:rPr lang="en-US" sz="1600" b="1" dirty="0">
                <a:solidFill>
                  <a:schemeClr val="bg2">
                    <a:lumMod val="25000"/>
                  </a:schemeClr>
                </a:solidFill>
              </a:rPr>
              <a:t>not a requirement and does not provide any valid data for HUD’s purposes</a:t>
            </a:r>
            <a:r>
              <a:rPr lang="en-US" sz="1600" dirty="0">
                <a:solidFill>
                  <a:schemeClr val="bg2">
                    <a:lumMod val="25000"/>
                  </a:schemeClr>
                </a:solidFill>
              </a:rPr>
              <a:t>. Projects with an internal workflow that prioritizes Shelter entries over enrollments are likely under-reporting client activity. </a:t>
            </a:r>
            <a:endParaRPr lang="en-US" sz="1600" dirty="0">
              <a:solidFill>
                <a:schemeClr val="bg2">
                  <a:lumMod val="25000"/>
                </a:schemeClr>
              </a:solidFill>
              <a:ea typeface="Verdana" panose="020B0604030504040204" pitchFamily="34" charset="0"/>
            </a:endParaRPr>
          </a:p>
          <a:p>
            <a:pPr marL="800100" lvl="1" indent="-342900" algn="l">
              <a:buFont typeface="Arial" panose="020B0604020202020204" pitchFamily="34" charset="0"/>
              <a:buChar char="•"/>
            </a:pPr>
            <a:endParaRPr lang="en-US" dirty="0">
              <a:solidFill>
                <a:srgbClr val="333333"/>
              </a:solidFill>
              <a:ea typeface="Verdana" panose="020B0604030504040204" pitchFamily="34" charset="0"/>
            </a:endParaRPr>
          </a:p>
          <a:p>
            <a:pPr marL="342900" indent="-342900" algn="l">
              <a:buFont typeface="Arial" panose="020B0604020202020204" pitchFamily="34" charset="0"/>
              <a:buChar char="•"/>
            </a:pPr>
            <a:r>
              <a:rPr lang="en-US" sz="2000" b="1" u="sng" dirty="0">
                <a:solidFill>
                  <a:srgbClr val="333333"/>
                </a:solidFill>
                <a:ea typeface="Verdana" panose="020B0604030504040204" pitchFamily="34" charset="0"/>
              </a:rPr>
              <a:t>Any</a:t>
            </a:r>
            <a:r>
              <a:rPr lang="en-US" sz="2000" dirty="0">
                <a:solidFill>
                  <a:srgbClr val="333333"/>
                </a:solidFill>
                <a:ea typeface="Verdana" panose="020B0604030504040204" pitchFamily="34" charset="0"/>
              </a:rPr>
              <a:t> Emergency Shelter projects that are funded by DFSS are required to complete enrollments for clients via the Entry/Exit method as Quarterly reporting is tied to the values located in enrollment assessments.</a:t>
            </a:r>
          </a:p>
          <a:p>
            <a:pPr marL="342900" indent="-342900" algn="l">
              <a:buFont typeface="Arial" panose="020B0604020202020204" pitchFamily="34" charset="0"/>
              <a:buChar char="•"/>
            </a:pPr>
            <a:endParaRPr lang="en-US" sz="2000" dirty="0">
              <a:solidFill>
                <a:srgbClr val="333333"/>
              </a:solidFill>
              <a:ea typeface="Verdana" panose="020B0604030504040204" pitchFamily="34" charset="0"/>
            </a:endParaRPr>
          </a:p>
          <a:p>
            <a:pPr marL="342900" indent="-342900" algn="l">
              <a:buFont typeface="Arial" panose="020B0604020202020204" pitchFamily="34" charset="0"/>
              <a:buChar char="•"/>
            </a:pPr>
            <a:r>
              <a:rPr lang="en-US" sz="2000" dirty="0">
                <a:solidFill>
                  <a:srgbClr val="333333"/>
                </a:solidFill>
                <a:ea typeface="Verdana" panose="020B0604030504040204" pitchFamily="34" charset="0"/>
              </a:rPr>
              <a:t>Emergency Shelter – Entry/Exit projects that have internal processes/workflows that have prioritized utilizing ShelterPoint over enrollments are encouraged to reach out to </a:t>
            </a:r>
            <a:r>
              <a:rPr lang="en-US" sz="2000" dirty="0">
                <a:solidFill>
                  <a:srgbClr val="333333"/>
                </a:solidFill>
                <a:ea typeface="Verdana" panose="020B0604030504040204" pitchFamily="34" charset="0"/>
                <a:hlinkClick r:id="rId3"/>
              </a:rPr>
              <a:t>Helpdesk@allchicago.org</a:t>
            </a:r>
            <a:r>
              <a:rPr lang="en-US" sz="2000" dirty="0">
                <a:solidFill>
                  <a:srgbClr val="333333"/>
                </a:solidFill>
                <a:ea typeface="Verdana" panose="020B0604030504040204" pitchFamily="34" charset="0"/>
              </a:rPr>
              <a:t> for assistance with making this workflow adjustment. </a:t>
            </a:r>
          </a:p>
          <a:p>
            <a:pPr marL="342900" indent="-342900" algn="l">
              <a:buFont typeface="Arial" panose="020B0604020202020204" pitchFamily="34" charset="0"/>
              <a:buChar char="•"/>
            </a:pPr>
            <a:endParaRPr lang="en-US" sz="2000" dirty="0">
              <a:solidFill>
                <a:srgbClr val="333333"/>
              </a:solidFill>
              <a:ea typeface="Verdana" panose="020B0604030504040204" pitchFamily="34" charset="0"/>
            </a:endParaRPr>
          </a:p>
        </p:txBody>
      </p:sp>
    </p:spTree>
    <p:extLst>
      <p:ext uri="{BB962C8B-B14F-4D97-AF65-F5344CB8AC3E}">
        <p14:creationId xmlns:p14="http://schemas.microsoft.com/office/powerpoint/2010/main" val="367763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6C134E-0A69-5DE6-993F-DDD2F0BD0942}"/>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E498722F-1194-610E-7789-B484F96463CC}"/>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2" name="Google Shape;83;p16">
            <a:extLst>
              <a:ext uri="{FF2B5EF4-FFF2-40B4-BE49-F238E27FC236}">
                <a16:creationId xmlns:a16="http://schemas.microsoft.com/office/drawing/2014/main" id="{9D317018-2CD8-BF5E-D05A-DD2FA513CDD9}"/>
              </a:ext>
            </a:extLst>
          </p:cNvPr>
          <p:cNvSpPr txBox="1">
            <a:spLocks/>
          </p:cNvSpPr>
          <p:nvPr/>
        </p:nvSpPr>
        <p:spPr>
          <a:xfrm>
            <a:off x="535907" y="217338"/>
            <a:ext cx="11050650"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panose="020B0604030504040204" pitchFamily="34" charset="0"/>
                <a:ea typeface="Verdana" panose="020B0604030504040204" pitchFamily="34" charset="0"/>
              </a:rPr>
              <a:t>Entry/Exit (Enrollment) Workflow</a:t>
            </a:r>
          </a:p>
        </p:txBody>
      </p:sp>
      <p:sp>
        <p:nvSpPr>
          <p:cNvPr id="5" name="TextBox 4">
            <a:extLst>
              <a:ext uri="{FF2B5EF4-FFF2-40B4-BE49-F238E27FC236}">
                <a16:creationId xmlns:a16="http://schemas.microsoft.com/office/drawing/2014/main" id="{F76FA1A7-7D6E-33F0-007F-A459371FBA2B}"/>
              </a:ext>
            </a:extLst>
          </p:cNvPr>
          <p:cNvSpPr txBox="1"/>
          <p:nvPr/>
        </p:nvSpPr>
        <p:spPr>
          <a:xfrm>
            <a:off x="535906" y="1126433"/>
            <a:ext cx="5854624" cy="5262979"/>
          </a:xfrm>
          <a:prstGeom prst="rect">
            <a:avLst/>
          </a:prstGeom>
          <a:noFill/>
        </p:spPr>
        <p:txBody>
          <a:bodyPr wrap="square">
            <a:spAutoFit/>
          </a:bodyPr>
          <a:lstStyle/>
          <a:p>
            <a:pPr marL="342900" indent="-342900">
              <a:buFont typeface="+mj-lt"/>
              <a:buAutoNum type="arabicPeriod"/>
            </a:pPr>
            <a:r>
              <a:rPr lang="en-US" sz="2400" dirty="0"/>
              <a:t>Navigate to client record</a:t>
            </a:r>
          </a:p>
          <a:p>
            <a:pPr marL="342900" indent="-342900">
              <a:buFont typeface="+mj-lt"/>
              <a:buAutoNum type="arabicPeriod"/>
            </a:pPr>
            <a:r>
              <a:rPr lang="en-US" sz="2400" dirty="0"/>
              <a:t>Click Add Entry/Exit through the </a:t>
            </a:r>
            <a:r>
              <a:rPr lang="en-US" sz="2400" u="sng" dirty="0"/>
              <a:t>Summary or Entry/Exit tab</a:t>
            </a:r>
          </a:p>
          <a:p>
            <a:pPr marL="914400" lvl="1" indent="-457200">
              <a:buFont typeface="+mj-lt"/>
              <a:buAutoNum type="alphaLcPeriod"/>
            </a:pPr>
            <a:r>
              <a:rPr lang="en-US" sz="2400" dirty="0"/>
              <a:t>Households: Include other members if necessary</a:t>
            </a:r>
          </a:p>
          <a:p>
            <a:pPr marL="914400" lvl="1" indent="-457200">
              <a:buFont typeface="+mj-lt"/>
              <a:buAutoNum type="alphaLcPeriod"/>
            </a:pPr>
            <a:r>
              <a:rPr lang="en-US" sz="2400" dirty="0"/>
              <a:t>Provider: Select the appropriate project</a:t>
            </a:r>
          </a:p>
          <a:p>
            <a:pPr marL="914400" lvl="1" indent="-457200">
              <a:buFont typeface="+mj-lt"/>
              <a:buAutoNum type="alphaLcPeriod"/>
            </a:pPr>
            <a:r>
              <a:rPr lang="en-US" sz="2400" dirty="0"/>
              <a:t>Type: Select HUD</a:t>
            </a:r>
          </a:p>
          <a:p>
            <a:pPr marL="914400" lvl="1" indent="-457200">
              <a:buFont typeface="+mj-lt"/>
              <a:buAutoNum type="alphaLcPeriod"/>
            </a:pPr>
            <a:r>
              <a:rPr lang="en-US" sz="2400" dirty="0"/>
              <a:t>Project Start Date: The date of enrollment</a:t>
            </a:r>
          </a:p>
          <a:p>
            <a:pPr marL="914400" lvl="1" indent="-457200">
              <a:buFont typeface="+mj-lt"/>
              <a:buAutoNum type="alphaLcPeriod"/>
            </a:pPr>
            <a:r>
              <a:rPr lang="en-US" sz="2400" dirty="0"/>
              <a:t>Save and Continue</a:t>
            </a:r>
          </a:p>
          <a:p>
            <a:pPr marL="342900" indent="-342900">
              <a:buFont typeface="+mj-lt"/>
              <a:buAutoNum type="arabicPeriod"/>
            </a:pPr>
            <a:r>
              <a:rPr lang="en-US" sz="2400" dirty="0"/>
              <a:t>Complete the Entry Assessment</a:t>
            </a:r>
          </a:p>
          <a:p>
            <a:pPr marL="342900" indent="-342900">
              <a:buFont typeface="+mj-lt"/>
              <a:buAutoNum type="arabicPeriod"/>
            </a:pPr>
            <a:r>
              <a:rPr lang="en-US" sz="2400" dirty="0"/>
              <a:t>Make sure to complete the other Household members’ assessments as well</a:t>
            </a:r>
          </a:p>
        </p:txBody>
      </p:sp>
      <p:pic>
        <p:nvPicPr>
          <p:cNvPr id="7" name="Picture 6">
            <a:extLst>
              <a:ext uri="{FF2B5EF4-FFF2-40B4-BE49-F238E27FC236}">
                <a16:creationId xmlns:a16="http://schemas.microsoft.com/office/drawing/2014/main" id="{5CCC8A6B-1013-EDF3-E2F9-AC40179AA342}"/>
              </a:ext>
            </a:extLst>
          </p:cNvPr>
          <p:cNvPicPr>
            <a:picLocks noChangeAspect="1"/>
          </p:cNvPicPr>
          <p:nvPr/>
        </p:nvPicPr>
        <p:blipFill>
          <a:blip r:embed="rId3"/>
          <a:stretch>
            <a:fillRect/>
          </a:stretch>
        </p:blipFill>
        <p:spPr>
          <a:xfrm>
            <a:off x="6390530" y="1901320"/>
            <a:ext cx="5647786" cy="3055360"/>
          </a:xfrm>
          <a:prstGeom prst="rect">
            <a:avLst/>
          </a:prstGeom>
        </p:spPr>
      </p:pic>
    </p:spTree>
    <p:extLst>
      <p:ext uri="{BB962C8B-B14F-4D97-AF65-F5344CB8AC3E}">
        <p14:creationId xmlns:p14="http://schemas.microsoft.com/office/powerpoint/2010/main" val="253856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E4A0D70-003A-80B9-080A-BF23FE10A4A3}"/>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9214423" y="5941017"/>
            <a:ext cx="2768006" cy="760539"/>
          </a:xfrm>
          <a:prstGeom prst="rect">
            <a:avLst/>
          </a:prstGeom>
        </p:spPr>
      </p:pic>
      <p:sp>
        <p:nvSpPr>
          <p:cNvPr id="2" name="Google Shape;83;p16">
            <a:extLst>
              <a:ext uri="{FF2B5EF4-FFF2-40B4-BE49-F238E27FC236}">
                <a16:creationId xmlns:a16="http://schemas.microsoft.com/office/drawing/2014/main" id="{B7393AC9-2FE7-D4B5-B61E-8B84DB9831C7}"/>
              </a:ext>
            </a:extLst>
          </p:cNvPr>
          <p:cNvSpPr txBox="1">
            <a:spLocks/>
          </p:cNvSpPr>
          <p:nvPr/>
        </p:nvSpPr>
        <p:spPr>
          <a:xfrm>
            <a:off x="605443" y="217338"/>
            <a:ext cx="10981113" cy="763500"/>
          </a:xfrm>
          <a:prstGeom prst="rect">
            <a:avLst/>
          </a:prstGeom>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4000" dirty="0">
                <a:solidFill>
                  <a:srgbClr val="55AECC"/>
                </a:solidFill>
                <a:latin typeface="Verdana" panose="020B0604030504040204" pitchFamily="34" charset="0"/>
                <a:ea typeface="Verdana" panose="020B0604030504040204" pitchFamily="34" charset="0"/>
              </a:rPr>
              <a:t>Entry/Exit (Enrollment </a:t>
            </a:r>
            <a:r>
              <a:rPr lang="en-US" sz="4000" u="sng" dirty="0">
                <a:solidFill>
                  <a:srgbClr val="55AECC"/>
                </a:solidFill>
                <a:latin typeface="Verdana" panose="020B0604030504040204" pitchFamily="34" charset="0"/>
                <a:ea typeface="Verdana" panose="020B0604030504040204" pitchFamily="34" charset="0"/>
              </a:rPr>
              <a:t>Exit</a:t>
            </a:r>
            <a:r>
              <a:rPr lang="en-US" sz="4000" dirty="0">
                <a:solidFill>
                  <a:srgbClr val="55AECC"/>
                </a:solidFill>
                <a:latin typeface="Verdana" panose="020B0604030504040204" pitchFamily="34" charset="0"/>
                <a:ea typeface="Verdana" panose="020B0604030504040204" pitchFamily="34" charset="0"/>
              </a:rPr>
              <a:t>) Workflow</a:t>
            </a:r>
          </a:p>
        </p:txBody>
      </p:sp>
      <p:sp>
        <p:nvSpPr>
          <p:cNvPr id="5" name="TextBox 4">
            <a:extLst>
              <a:ext uri="{FF2B5EF4-FFF2-40B4-BE49-F238E27FC236}">
                <a16:creationId xmlns:a16="http://schemas.microsoft.com/office/drawing/2014/main" id="{85B6F5BD-44AE-8D71-6D8D-7E75C12367BC}"/>
              </a:ext>
            </a:extLst>
          </p:cNvPr>
          <p:cNvSpPr txBox="1"/>
          <p:nvPr/>
        </p:nvSpPr>
        <p:spPr>
          <a:xfrm>
            <a:off x="535906" y="1126433"/>
            <a:ext cx="5560094" cy="4722896"/>
          </a:xfrm>
          <a:prstGeom prst="rect">
            <a:avLst/>
          </a:prstGeom>
          <a:noFill/>
        </p:spPr>
        <p:txBody>
          <a:bodyPr wrap="square">
            <a:spAutoFit/>
          </a:bodyPr>
          <a:lstStyle/>
          <a:p>
            <a:pPr marL="457200" indent="-457200">
              <a:lnSpc>
                <a:spcPts val="3300"/>
              </a:lnSpc>
              <a:buAutoNum type="arabicPeriod"/>
            </a:pPr>
            <a:r>
              <a:rPr lang="en-US" sz="2400" dirty="0"/>
              <a:t>Navigate to client record </a:t>
            </a:r>
          </a:p>
          <a:p>
            <a:pPr marL="457200" indent="-457200">
              <a:lnSpc>
                <a:spcPts val="3300"/>
              </a:lnSpc>
              <a:buAutoNum type="arabicPeriod"/>
            </a:pPr>
            <a:r>
              <a:rPr lang="en-US" sz="2400" dirty="0"/>
              <a:t>Locate enrollment through the Summary or Entry/Exit tab </a:t>
            </a:r>
          </a:p>
          <a:p>
            <a:pPr marL="457200" indent="-457200">
              <a:lnSpc>
                <a:spcPts val="3300"/>
              </a:lnSpc>
              <a:buAutoNum type="arabicPeriod"/>
            </a:pPr>
            <a:r>
              <a:rPr lang="en-US" sz="2400" u="sng" dirty="0"/>
              <a:t>Click the pencil icon to the left of the Exit Date column </a:t>
            </a:r>
          </a:p>
          <a:p>
            <a:pPr marL="457200" indent="-457200">
              <a:lnSpc>
                <a:spcPts val="3300"/>
              </a:lnSpc>
              <a:buAutoNum type="arabicPeriod"/>
            </a:pPr>
            <a:r>
              <a:rPr lang="en-US" sz="2400" dirty="0"/>
              <a:t>Include other exiting Household members </a:t>
            </a:r>
          </a:p>
          <a:p>
            <a:pPr marL="457200" indent="-457200">
              <a:lnSpc>
                <a:spcPts val="3300"/>
              </a:lnSpc>
              <a:buAutoNum type="arabicPeriod"/>
            </a:pPr>
            <a:r>
              <a:rPr lang="en-US" sz="2400" dirty="0"/>
              <a:t>Enter exit date, reason for leaving, and exit destination </a:t>
            </a:r>
          </a:p>
          <a:p>
            <a:pPr marL="457200" indent="-457200">
              <a:lnSpc>
                <a:spcPts val="3300"/>
              </a:lnSpc>
              <a:buAutoNum type="arabicPeriod"/>
            </a:pPr>
            <a:r>
              <a:rPr lang="en-US" sz="2400" dirty="0"/>
              <a:t>Complete exit assessment with updates if necessary</a:t>
            </a:r>
          </a:p>
        </p:txBody>
      </p:sp>
      <p:pic>
        <p:nvPicPr>
          <p:cNvPr id="9" name="Picture 8">
            <a:extLst>
              <a:ext uri="{FF2B5EF4-FFF2-40B4-BE49-F238E27FC236}">
                <a16:creationId xmlns:a16="http://schemas.microsoft.com/office/drawing/2014/main" id="{76FF82AB-4D7D-7D86-ABBF-EBFA07C4E066}"/>
              </a:ext>
            </a:extLst>
          </p:cNvPr>
          <p:cNvPicPr>
            <a:picLocks noChangeAspect="1"/>
          </p:cNvPicPr>
          <p:nvPr/>
        </p:nvPicPr>
        <p:blipFill>
          <a:blip r:embed="rId3"/>
          <a:stretch>
            <a:fillRect/>
          </a:stretch>
        </p:blipFill>
        <p:spPr>
          <a:xfrm>
            <a:off x="5945675" y="1564640"/>
            <a:ext cx="6036754" cy="3274386"/>
          </a:xfrm>
          <a:prstGeom prst="rect">
            <a:avLst/>
          </a:prstGeom>
        </p:spPr>
      </p:pic>
    </p:spTree>
    <p:extLst>
      <p:ext uri="{BB962C8B-B14F-4D97-AF65-F5344CB8AC3E}">
        <p14:creationId xmlns:p14="http://schemas.microsoft.com/office/powerpoint/2010/main" val="3949836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ll Chicago Branding">
      <a:dk1>
        <a:sysClr val="windowText" lastClr="000000"/>
      </a:dk1>
      <a:lt1>
        <a:sysClr val="window" lastClr="FFFFFF"/>
      </a:lt1>
      <a:dk2>
        <a:srgbClr val="63666A"/>
      </a:dk2>
      <a:lt2>
        <a:srgbClr val="FFFFFF"/>
      </a:lt2>
      <a:accent1>
        <a:srgbClr val="00AED8"/>
      </a:accent1>
      <a:accent2>
        <a:srgbClr val="E6A158"/>
      </a:accent2>
      <a:accent3>
        <a:srgbClr val="A5A5A5"/>
      </a:accent3>
      <a:accent4>
        <a:srgbClr val="FF828C"/>
      </a:accent4>
      <a:accent5>
        <a:srgbClr val="71CD9D"/>
      </a:accent5>
      <a:accent6>
        <a:srgbClr val="899639"/>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BEF9AC130BD45BD153B728B9B50FB" ma:contentTypeVersion="18" ma:contentTypeDescription="Create a new document." ma:contentTypeScope="" ma:versionID="3082d295819a6525345e07db3922a438">
  <xsd:schema xmlns:xsd="http://www.w3.org/2001/XMLSchema" xmlns:xs="http://www.w3.org/2001/XMLSchema" xmlns:p="http://schemas.microsoft.com/office/2006/metadata/properties" xmlns:ns1="http://schemas.microsoft.com/sharepoint/v3" xmlns:ns2="aaf964e9-207a-4dff-a737-2ce59f42557e" xmlns:ns3="0e00278e-3659-4607-963d-e046eb3df0df" targetNamespace="http://schemas.microsoft.com/office/2006/metadata/properties" ma:root="true" ma:fieldsID="2c965059cf2801baf67a4155d9cc5040" ns1:_="" ns2:_="" ns3:_="">
    <xsd:import namespace="http://schemas.microsoft.com/sharepoint/v3"/>
    <xsd:import namespace="aaf964e9-207a-4dff-a737-2ce59f42557e"/>
    <xsd:import namespace="0e00278e-3659-4607-963d-e046eb3df0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f964e9-207a-4dff-a737-2ce59f425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de56d7c-167c-43b3-8a27-12bdc20e8e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00278e-3659-4607-963d-e046eb3df0d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11ccd76-e5c5-422e-b536-9e93a75a366b}" ma:internalName="TaxCatchAll" ma:showField="CatchAllData" ma:web="0e00278e-3659-4607-963d-e046eb3df0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0e00278e-3659-4607-963d-e046eb3df0df" xsi:nil="true"/>
    <lcf76f155ced4ddcb4097134ff3c332f xmlns="aaf964e9-207a-4dff-a737-2ce59f42557e">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F32619B-6CB4-4371-9F04-2A8E73EE1DBF}">
  <ds:schemaRefs>
    <ds:schemaRef ds:uri="http://schemas.microsoft.com/sharepoint/v3/contenttype/forms"/>
  </ds:schemaRefs>
</ds:datastoreItem>
</file>

<file path=customXml/itemProps2.xml><?xml version="1.0" encoding="utf-8"?>
<ds:datastoreItem xmlns:ds="http://schemas.openxmlformats.org/officeDocument/2006/customXml" ds:itemID="{1B03EB49-85B1-4E70-94CA-060B932AF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f964e9-207a-4dff-a737-2ce59f42557e"/>
    <ds:schemaRef ds:uri="0e00278e-3659-4607-963d-e046eb3df0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F15F8-681E-4C98-9E91-5D445959E5D5}">
  <ds:schemaRefs>
    <ds:schemaRef ds:uri="http://schemas.microsoft.com/office/2006/metadata/properties"/>
    <ds:schemaRef ds:uri="http://purl.org/dc/terms/"/>
    <ds:schemaRef ds:uri="http://purl.org/dc/elements/1.1/"/>
    <ds:schemaRef ds:uri="0e00278e-3659-4607-963d-e046eb3df0df"/>
    <ds:schemaRef ds:uri="http://schemas.openxmlformats.org/package/2006/metadata/core-properties"/>
    <ds:schemaRef ds:uri="http://schemas.microsoft.com/sharepoint/v3"/>
    <ds:schemaRef ds:uri="http://schemas.microsoft.com/office/2006/documentManagement/types"/>
    <ds:schemaRef ds:uri="aaf964e9-207a-4dff-a737-2ce59f42557e"/>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4244</TotalTime>
  <Words>1616</Words>
  <Application>Microsoft Office PowerPoint</Application>
  <PresentationFormat>Widescreen</PresentationFormat>
  <Paragraphs>197</Paragraphs>
  <Slides>20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-apple-system</vt:lpstr>
      <vt:lpstr>Arial</vt:lpstr>
      <vt:lpstr>Calibri</vt:lpstr>
      <vt:lpstr>Calibri Light</vt:lpstr>
      <vt:lpstr>Raleway</vt:lpstr>
      <vt:lpstr>Verdana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Fuller</dc:creator>
  <cp:lastModifiedBy>Alexander Fuller</cp:lastModifiedBy>
  <cp:revision>48</cp:revision>
  <dcterms:created xsi:type="dcterms:W3CDTF">2022-12-05T22:03:22Z</dcterms:created>
  <dcterms:modified xsi:type="dcterms:W3CDTF">2024-12-12T17:36:18Z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0x010100758BEF9AC130BD45BD153B728B9B50FB</vt:lpwstr>
  </property>
  <property fmtid="{D5CDD505-2E9C-101B-9397-08002B2CF9AE}" pid="3" name="MediaServiceImageTags">
    <vt:lpwstr/>
  </property>
</Properties>
</file>