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29"/>
  </p:notesMasterIdLst>
  <p:sldIdLst>
    <p:sldId id="256" r:id="rId3"/>
    <p:sldId id="257" r:id="rId4"/>
    <p:sldId id="261" r:id="rId5"/>
    <p:sldId id="262" r:id="rId6"/>
    <p:sldId id="283" r:id="rId7"/>
    <p:sldId id="291" r:id="rId8"/>
    <p:sldId id="290" r:id="rId9"/>
    <p:sldId id="263" r:id="rId10"/>
    <p:sldId id="284" r:id="rId11"/>
    <p:sldId id="292" r:id="rId12"/>
    <p:sldId id="264" r:id="rId13"/>
    <p:sldId id="265" r:id="rId14"/>
    <p:sldId id="266" r:id="rId15"/>
    <p:sldId id="267" r:id="rId16"/>
    <p:sldId id="287" r:id="rId17"/>
    <p:sldId id="288" r:id="rId18"/>
    <p:sldId id="271" r:id="rId19"/>
    <p:sldId id="277" r:id="rId20"/>
    <p:sldId id="280" r:id="rId21"/>
    <p:sldId id="289" r:id="rId22"/>
    <p:sldId id="272" r:id="rId23"/>
    <p:sldId id="273" r:id="rId24"/>
    <p:sldId id="274" r:id="rId25"/>
    <p:sldId id="275" r:id="rId26"/>
    <p:sldId id="281" r:id="rId27"/>
    <p:sldId id="282" r:id="rId28"/>
  </p:sldIdLst>
  <p:sldSz cx="9144000" cy="5143500" type="screen16x9"/>
  <p:notesSz cx="6858000" cy="9144000"/>
  <p:embeddedFontLst>
    <p:embeddedFont>
      <p:font typeface="Arimo" panose="020B0604020202020204" charset="0"/>
      <p:regular r:id="rId30"/>
      <p:bold r:id="rId31"/>
      <p:italic r:id="rId32"/>
      <p:boldItalic r:id="rId33"/>
    </p:embeddedFont>
    <p:embeddedFont>
      <p:font typeface="Caladea" panose="020B0604020202020204" charset="0"/>
      <p:regular r:id="rId34"/>
      <p:bold r:id="rId35"/>
      <p:italic r:id="rId36"/>
      <p:boldItalic r:id="rId37"/>
    </p:embeddedFont>
    <p:embeddedFont>
      <p:font typeface="Trebuchet MS" panose="020B0603020202020204" pitchFamily="34" charset="0"/>
      <p:regular r:id="rId38"/>
      <p:bold r:id="rId39"/>
      <p:italic r:id="rId40"/>
      <p:boldItalic r:id="rId41"/>
    </p:embeddedFont>
    <p:embeddedFont>
      <p:font typeface="Verdana" panose="020B060403050404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A51B4A-5ABD-426D-9D70-2FE03C646F0C}" v="3" dt="2024-08-19T11:41: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1" d="100"/>
          <a:sy n="141" d="100"/>
        </p:scale>
        <p:origin x="74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notesMaster" Target="notesMasters/notesMaster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heme" Target="theme/theme1.xml"/><Relationship Id="rId8" Type="http://schemas.openxmlformats.org/officeDocument/2006/relationships/slide" Target="slides/slide6.xml"/><Relationship Id="rId51"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Fuller" userId="aa4c84dc-1384-4275-95ea-bf44c87b823e" providerId="ADAL" clId="{EAA51B4A-5ABD-426D-9D70-2FE03C646F0C}"/>
    <pc:docChg chg="undo custSel modSld">
      <pc:chgData name="Alexander Fuller" userId="aa4c84dc-1384-4275-95ea-bf44c87b823e" providerId="ADAL" clId="{EAA51B4A-5ABD-426D-9D70-2FE03C646F0C}" dt="2024-08-19T16:49:37.411" v="822" actId="20577"/>
      <pc:docMkLst>
        <pc:docMk/>
      </pc:docMkLst>
      <pc:sldChg chg="modSp mod">
        <pc:chgData name="Alexander Fuller" userId="aa4c84dc-1384-4275-95ea-bf44c87b823e" providerId="ADAL" clId="{EAA51B4A-5ABD-426D-9D70-2FE03C646F0C}" dt="2024-08-18T14:46:39.708" v="8" actId="20577"/>
        <pc:sldMkLst>
          <pc:docMk/>
          <pc:sldMk cId="0" sldId="256"/>
        </pc:sldMkLst>
        <pc:spChg chg="mod">
          <ac:chgData name="Alexander Fuller" userId="aa4c84dc-1384-4275-95ea-bf44c87b823e" providerId="ADAL" clId="{EAA51B4A-5ABD-426D-9D70-2FE03C646F0C}" dt="2024-08-18T14:46:39.708" v="8" actId="20577"/>
          <ac:spMkLst>
            <pc:docMk/>
            <pc:sldMk cId="0" sldId="256"/>
            <ac:spMk id="90" creationId="{00000000-0000-0000-0000-000000000000}"/>
          </ac:spMkLst>
        </pc:spChg>
      </pc:sldChg>
      <pc:sldChg chg="modSp mod">
        <pc:chgData name="Alexander Fuller" userId="aa4c84dc-1384-4275-95ea-bf44c87b823e" providerId="ADAL" clId="{EAA51B4A-5ABD-426D-9D70-2FE03C646F0C}" dt="2024-08-19T16:20:53.810" v="740" actId="20577"/>
        <pc:sldMkLst>
          <pc:docMk/>
          <pc:sldMk cId="0" sldId="262"/>
        </pc:sldMkLst>
        <pc:spChg chg="mod">
          <ac:chgData name="Alexander Fuller" userId="aa4c84dc-1384-4275-95ea-bf44c87b823e" providerId="ADAL" clId="{EAA51B4A-5ABD-426D-9D70-2FE03C646F0C}" dt="2024-08-19T16:20:53.810" v="740" actId="20577"/>
          <ac:spMkLst>
            <pc:docMk/>
            <pc:sldMk cId="0" sldId="262"/>
            <ac:spMk id="129" creationId="{00000000-0000-0000-0000-000000000000}"/>
          </ac:spMkLst>
        </pc:spChg>
      </pc:sldChg>
      <pc:sldChg chg="modSp mod">
        <pc:chgData name="Alexander Fuller" userId="aa4c84dc-1384-4275-95ea-bf44c87b823e" providerId="ADAL" clId="{EAA51B4A-5ABD-426D-9D70-2FE03C646F0C}" dt="2024-08-19T16:33:13.338" v="747" actId="20577"/>
        <pc:sldMkLst>
          <pc:docMk/>
          <pc:sldMk cId="0" sldId="263"/>
        </pc:sldMkLst>
        <pc:spChg chg="mod">
          <ac:chgData name="Alexander Fuller" userId="aa4c84dc-1384-4275-95ea-bf44c87b823e" providerId="ADAL" clId="{EAA51B4A-5ABD-426D-9D70-2FE03C646F0C}" dt="2024-08-19T16:33:13.338" v="747" actId="20577"/>
          <ac:spMkLst>
            <pc:docMk/>
            <pc:sldMk cId="0" sldId="263"/>
            <ac:spMk id="135" creationId="{00000000-0000-0000-0000-000000000000}"/>
          </ac:spMkLst>
        </pc:spChg>
      </pc:sldChg>
      <pc:sldChg chg="modSp mod">
        <pc:chgData name="Alexander Fuller" userId="aa4c84dc-1384-4275-95ea-bf44c87b823e" providerId="ADAL" clId="{EAA51B4A-5ABD-426D-9D70-2FE03C646F0C}" dt="2024-08-19T11:31:44.405" v="618" actId="20577"/>
        <pc:sldMkLst>
          <pc:docMk/>
          <pc:sldMk cId="0" sldId="264"/>
        </pc:sldMkLst>
        <pc:spChg chg="mod">
          <ac:chgData name="Alexander Fuller" userId="aa4c84dc-1384-4275-95ea-bf44c87b823e" providerId="ADAL" clId="{EAA51B4A-5ABD-426D-9D70-2FE03C646F0C}" dt="2024-08-19T11:31:44.405" v="618" actId="20577"/>
          <ac:spMkLst>
            <pc:docMk/>
            <pc:sldMk cId="0" sldId="264"/>
            <ac:spMk id="141" creationId="{00000000-0000-0000-0000-000000000000}"/>
          </ac:spMkLst>
        </pc:spChg>
      </pc:sldChg>
      <pc:sldChg chg="modSp mod">
        <pc:chgData name="Alexander Fuller" userId="aa4c84dc-1384-4275-95ea-bf44c87b823e" providerId="ADAL" clId="{EAA51B4A-5ABD-426D-9D70-2FE03C646F0C}" dt="2024-08-19T16:49:37.411" v="822" actId="20577"/>
        <pc:sldMkLst>
          <pc:docMk/>
          <pc:sldMk cId="0" sldId="266"/>
        </pc:sldMkLst>
        <pc:spChg chg="mod">
          <ac:chgData name="Alexander Fuller" userId="aa4c84dc-1384-4275-95ea-bf44c87b823e" providerId="ADAL" clId="{EAA51B4A-5ABD-426D-9D70-2FE03C646F0C}" dt="2024-08-19T16:49:37.411" v="822" actId="20577"/>
          <ac:spMkLst>
            <pc:docMk/>
            <pc:sldMk cId="0" sldId="266"/>
            <ac:spMk id="153" creationId="{00000000-0000-0000-0000-000000000000}"/>
          </ac:spMkLst>
        </pc:spChg>
      </pc:sldChg>
      <pc:sldChg chg="modSp mod">
        <pc:chgData name="Alexander Fuller" userId="aa4c84dc-1384-4275-95ea-bf44c87b823e" providerId="ADAL" clId="{EAA51B4A-5ABD-426D-9D70-2FE03C646F0C}" dt="2024-08-19T11:35:06.461" v="659" actId="5793"/>
        <pc:sldMkLst>
          <pc:docMk/>
          <pc:sldMk cId="0" sldId="267"/>
        </pc:sldMkLst>
        <pc:spChg chg="mod">
          <ac:chgData name="Alexander Fuller" userId="aa4c84dc-1384-4275-95ea-bf44c87b823e" providerId="ADAL" clId="{EAA51B4A-5ABD-426D-9D70-2FE03C646F0C}" dt="2024-08-19T11:35:06.461" v="659" actId="5793"/>
          <ac:spMkLst>
            <pc:docMk/>
            <pc:sldMk cId="0" sldId="267"/>
            <ac:spMk id="159" creationId="{00000000-0000-0000-0000-000000000000}"/>
          </ac:spMkLst>
        </pc:spChg>
      </pc:sldChg>
      <pc:sldChg chg="addSp delSp modSp mod">
        <pc:chgData name="Alexander Fuller" userId="aa4c84dc-1384-4275-95ea-bf44c87b823e" providerId="ADAL" clId="{EAA51B4A-5ABD-426D-9D70-2FE03C646F0C}" dt="2024-08-19T12:06:43.769" v="730" actId="20577"/>
        <pc:sldMkLst>
          <pc:docMk/>
          <pc:sldMk cId="0" sldId="271"/>
        </pc:sldMkLst>
        <pc:spChg chg="del mod">
          <ac:chgData name="Alexander Fuller" userId="aa4c84dc-1384-4275-95ea-bf44c87b823e" providerId="ADAL" clId="{EAA51B4A-5ABD-426D-9D70-2FE03C646F0C}" dt="2024-08-19T11:41:05.481" v="677" actId="478"/>
          <ac:spMkLst>
            <pc:docMk/>
            <pc:sldMk cId="0" sldId="271"/>
            <ac:spMk id="2" creationId="{3286B41C-0BDC-88A3-DBD3-24BD3A787B1A}"/>
          </ac:spMkLst>
        </pc:spChg>
        <pc:spChg chg="mod">
          <ac:chgData name="Alexander Fuller" userId="aa4c84dc-1384-4275-95ea-bf44c87b823e" providerId="ADAL" clId="{EAA51B4A-5ABD-426D-9D70-2FE03C646F0C}" dt="2024-08-19T11:41:35.510" v="689" actId="5793"/>
          <ac:spMkLst>
            <pc:docMk/>
            <pc:sldMk cId="0" sldId="271"/>
            <ac:spMk id="3" creationId="{C1E09AB1-F4FA-38A7-C43C-975F80937039}"/>
          </ac:spMkLst>
        </pc:spChg>
        <pc:spChg chg="mod">
          <ac:chgData name="Alexander Fuller" userId="aa4c84dc-1384-4275-95ea-bf44c87b823e" providerId="ADAL" clId="{EAA51B4A-5ABD-426D-9D70-2FE03C646F0C}" dt="2024-08-19T11:41:52.507" v="704" actId="5793"/>
          <ac:spMkLst>
            <pc:docMk/>
            <pc:sldMk cId="0" sldId="271"/>
            <ac:spMk id="4" creationId="{E5416D96-62B8-B05F-D18A-CA7BC33BDC0E}"/>
          </ac:spMkLst>
        </pc:spChg>
        <pc:spChg chg="mod">
          <ac:chgData name="Alexander Fuller" userId="aa4c84dc-1384-4275-95ea-bf44c87b823e" providerId="ADAL" clId="{EAA51B4A-5ABD-426D-9D70-2FE03C646F0C}" dt="2024-08-19T11:42:21.411" v="729" actId="5793"/>
          <ac:spMkLst>
            <pc:docMk/>
            <pc:sldMk cId="0" sldId="271"/>
            <ac:spMk id="5" creationId="{27A5221C-BE06-B3C9-69F7-B9ABA209CBF1}"/>
          </ac:spMkLst>
        </pc:spChg>
        <pc:spChg chg="add mod">
          <ac:chgData name="Alexander Fuller" userId="aa4c84dc-1384-4275-95ea-bf44c87b823e" providerId="ADAL" clId="{EAA51B4A-5ABD-426D-9D70-2FE03C646F0C}" dt="2024-08-19T12:06:43.769" v="730" actId="20577"/>
          <ac:spMkLst>
            <pc:docMk/>
            <pc:sldMk cId="0" sldId="271"/>
            <ac:spMk id="10" creationId="{189D0D82-4BC4-2C33-405C-73B486D1F19B}"/>
          </ac:spMkLst>
        </pc:spChg>
        <pc:spChg chg="mod">
          <ac:chgData name="Alexander Fuller" userId="aa4c84dc-1384-4275-95ea-bf44c87b823e" providerId="ADAL" clId="{EAA51B4A-5ABD-426D-9D70-2FE03C646F0C}" dt="2024-08-19T11:41:41.636" v="697" actId="5793"/>
          <ac:spMkLst>
            <pc:docMk/>
            <pc:sldMk cId="0" sldId="271"/>
            <ac:spMk id="181" creationId="{00000000-0000-0000-0000-000000000000}"/>
          </ac:spMkLst>
        </pc:spChg>
        <pc:spChg chg="mod">
          <ac:chgData name="Alexander Fuller" userId="aa4c84dc-1384-4275-95ea-bf44c87b823e" providerId="ADAL" clId="{EAA51B4A-5ABD-426D-9D70-2FE03C646F0C}" dt="2024-08-19T11:42:13.544" v="720" actId="5793"/>
          <ac:spMkLst>
            <pc:docMk/>
            <pc:sldMk cId="0" sldId="271"/>
            <ac:spMk id="186" creationId="{00000000-0000-0000-0000-000000000000}"/>
          </ac:spMkLst>
        </pc:spChg>
        <pc:picChg chg="add">
          <ac:chgData name="Alexander Fuller" userId="aa4c84dc-1384-4275-95ea-bf44c87b823e" providerId="ADAL" clId="{EAA51B4A-5ABD-426D-9D70-2FE03C646F0C}" dt="2024-08-19T11:41:22.462" v="682"/>
          <ac:picMkLst>
            <pc:docMk/>
            <pc:sldMk cId="0" sldId="271"/>
            <ac:picMk id="11" creationId="{9A09FA27-4B3E-A51F-028A-D3F738EDB606}"/>
          </ac:picMkLst>
        </pc:picChg>
      </pc:sldChg>
      <pc:sldChg chg="modSp mod">
        <pc:chgData name="Alexander Fuller" userId="aa4c84dc-1384-4275-95ea-bf44c87b823e" providerId="ADAL" clId="{EAA51B4A-5ABD-426D-9D70-2FE03C646F0C}" dt="2024-08-19T16:25:43.206" v="745" actId="20577"/>
        <pc:sldMkLst>
          <pc:docMk/>
          <pc:sldMk cId="1961099642" sldId="283"/>
        </pc:sldMkLst>
        <pc:spChg chg="mod">
          <ac:chgData name="Alexander Fuller" userId="aa4c84dc-1384-4275-95ea-bf44c87b823e" providerId="ADAL" clId="{EAA51B4A-5ABD-426D-9D70-2FE03C646F0C}" dt="2024-08-19T16:25:43.206" v="745" actId="20577"/>
          <ac:spMkLst>
            <pc:docMk/>
            <pc:sldMk cId="1961099642" sldId="283"/>
            <ac:spMk id="135" creationId="{00000000-0000-0000-0000-000000000000}"/>
          </ac:spMkLst>
        </pc:spChg>
      </pc:sldChg>
      <pc:sldChg chg="modSp mod">
        <pc:chgData name="Alexander Fuller" userId="aa4c84dc-1384-4275-95ea-bf44c87b823e" providerId="ADAL" clId="{EAA51B4A-5ABD-426D-9D70-2FE03C646F0C}" dt="2024-08-19T11:35:32.623" v="670" actId="5793"/>
        <pc:sldMkLst>
          <pc:docMk/>
          <pc:sldMk cId="3438667191" sldId="287"/>
        </pc:sldMkLst>
        <pc:spChg chg="mod">
          <ac:chgData name="Alexander Fuller" userId="aa4c84dc-1384-4275-95ea-bf44c87b823e" providerId="ADAL" clId="{EAA51B4A-5ABD-426D-9D70-2FE03C646F0C}" dt="2024-08-19T11:35:32.623" v="670" actId="5793"/>
          <ac:spMkLst>
            <pc:docMk/>
            <pc:sldMk cId="3438667191" sldId="287"/>
            <ac:spMk id="159" creationId="{00000000-0000-0000-0000-000000000000}"/>
          </ac:spMkLst>
        </pc:spChg>
      </pc:sldChg>
      <pc:sldChg chg="addSp modSp mod">
        <pc:chgData name="Alexander Fuller" userId="aa4c84dc-1384-4275-95ea-bf44c87b823e" providerId="ADAL" clId="{EAA51B4A-5ABD-426D-9D70-2FE03C646F0C}" dt="2024-08-19T16:41:28.871" v="819" actId="6549"/>
        <pc:sldMkLst>
          <pc:docMk/>
          <pc:sldMk cId="3775419013" sldId="292"/>
        </pc:sldMkLst>
        <pc:spChg chg="mod">
          <ac:chgData name="Alexander Fuller" userId="aa4c84dc-1384-4275-95ea-bf44c87b823e" providerId="ADAL" clId="{EAA51B4A-5ABD-426D-9D70-2FE03C646F0C}" dt="2024-08-19T16:41:28.871" v="819" actId="6549"/>
          <ac:spMkLst>
            <pc:docMk/>
            <pc:sldMk cId="3775419013" sldId="292"/>
            <ac:spMk id="135" creationId="{39C99566-4753-A440-2A95-7D66A22B0D6B}"/>
          </ac:spMkLst>
        </pc:spChg>
        <pc:picChg chg="add mod">
          <ac:chgData name="Alexander Fuller" userId="aa4c84dc-1384-4275-95ea-bf44c87b823e" providerId="ADAL" clId="{EAA51B4A-5ABD-426D-9D70-2FE03C646F0C}" dt="2024-08-19T11:27:50.265" v="452" actId="1076"/>
          <ac:picMkLst>
            <pc:docMk/>
            <pc:sldMk cId="3775419013" sldId="292"/>
            <ac:picMk id="3" creationId="{850175E9-6B97-83CA-17E4-B246095CDB15}"/>
          </ac:picMkLst>
        </pc:picChg>
        <pc:picChg chg="mod">
          <ac:chgData name="Alexander Fuller" userId="aa4c84dc-1384-4275-95ea-bf44c87b823e" providerId="ADAL" clId="{EAA51B4A-5ABD-426D-9D70-2FE03C646F0C}" dt="2024-08-19T11:27:46.026" v="451" actId="1076"/>
          <ac:picMkLst>
            <pc:docMk/>
            <pc:sldMk cId="3775419013" sldId="292"/>
            <ac:picMk id="4" creationId="{6C2C74E2-E732-D256-8D2A-364F2BEEEA3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9d8d88290a_2_35:notes"/>
          <p:cNvSpPr txBox="1">
            <a:spLocks noGrp="1"/>
          </p:cNvSpPr>
          <p:nvPr>
            <p:ph type="body" idx="1"/>
          </p:nvPr>
        </p:nvSpPr>
        <p:spPr>
          <a:xfrm>
            <a:off x="685800" y="4343378"/>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g9d8d88290a_2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a:extLst>
            <a:ext uri="{FF2B5EF4-FFF2-40B4-BE49-F238E27FC236}">
              <a16:creationId xmlns:a16="http://schemas.microsoft.com/office/drawing/2014/main" id="{210C1CC3-2385-31C0-2306-B2F0E40FB6F9}"/>
            </a:ext>
          </a:extLst>
        </p:cNvPr>
        <p:cNvGrpSpPr/>
        <p:nvPr/>
      </p:nvGrpSpPr>
      <p:grpSpPr>
        <a:xfrm>
          <a:off x="0" y="0"/>
          <a:ext cx="0" cy="0"/>
          <a:chOff x="0" y="0"/>
          <a:chExt cx="0" cy="0"/>
        </a:xfrm>
      </p:grpSpPr>
      <p:sp>
        <p:nvSpPr>
          <p:cNvPr id="131" name="Google Shape;131;g118ad94e80a_0_42:notes">
            <a:extLst>
              <a:ext uri="{FF2B5EF4-FFF2-40B4-BE49-F238E27FC236}">
                <a16:creationId xmlns:a16="http://schemas.microsoft.com/office/drawing/2014/main" id="{109C2DEB-FD85-88A4-CF29-449B77A4A6C5}"/>
              </a:ext>
            </a:extLst>
          </p:cNvPr>
          <p:cNvSpPr txBox="1">
            <a:spLocks noGrp="1"/>
          </p:cNvSpPr>
          <p:nvPr>
            <p:ph type="body" idx="1"/>
          </p:nvPr>
        </p:nvSpPr>
        <p:spPr>
          <a:xfrm>
            <a:off x="685800" y="4343378"/>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g118ad94e80a_0_42:notes">
            <a:extLst>
              <a:ext uri="{FF2B5EF4-FFF2-40B4-BE49-F238E27FC236}">
                <a16:creationId xmlns:a16="http://schemas.microsoft.com/office/drawing/2014/main" id="{B14C3DC0-BBBF-6450-83CF-F4DCB6F5972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135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18ad94e80a_0_34:notes"/>
          <p:cNvSpPr txBox="1">
            <a:spLocks noGrp="1"/>
          </p:cNvSpPr>
          <p:nvPr>
            <p:ph type="body" idx="1"/>
          </p:nvPr>
        </p:nvSpPr>
        <p:spPr>
          <a:xfrm>
            <a:off x="685800" y="4343378"/>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8" name="Google Shape;138;g118ad94e80a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9d8d88290a_2_79:notes"/>
          <p:cNvSpPr txBox="1">
            <a:spLocks noGrp="1"/>
          </p:cNvSpPr>
          <p:nvPr>
            <p:ph type="body" idx="1"/>
          </p:nvPr>
        </p:nvSpPr>
        <p:spPr>
          <a:xfrm>
            <a:off x="685800" y="4343378"/>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9d8d88290a_2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9d8d88290a_2_84:notes"/>
          <p:cNvSpPr txBox="1">
            <a:spLocks noGrp="1"/>
          </p:cNvSpPr>
          <p:nvPr>
            <p:ph type="body" idx="1"/>
          </p:nvPr>
        </p:nvSpPr>
        <p:spPr>
          <a:xfrm>
            <a:off x="685800" y="4343378"/>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444444"/>
                </a:solidFill>
                <a:latin typeface="Times New Roman"/>
                <a:ea typeface="Times New Roman"/>
                <a:cs typeface="Times New Roman"/>
                <a:sym typeface="Times New Roman"/>
              </a:rPr>
              <a:t>S</a:t>
            </a:r>
            <a:endParaRPr/>
          </a:p>
        </p:txBody>
      </p:sp>
      <p:sp>
        <p:nvSpPr>
          <p:cNvPr id="150" name="Google Shape;150;g9d8d88290a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9d8d88290a_2_89:notes"/>
          <p:cNvSpPr txBox="1">
            <a:spLocks noGrp="1"/>
          </p:cNvSpPr>
          <p:nvPr>
            <p:ph type="body" idx="1"/>
          </p:nvPr>
        </p:nvSpPr>
        <p:spPr>
          <a:xfrm>
            <a:off x="685800" y="4343378"/>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rgbClr val="444444"/>
              </a:solidFill>
              <a:latin typeface="Times New Roman"/>
              <a:ea typeface="Times New Roman"/>
              <a:cs typeface="Times New Roman"/>
              <a:sym typeface="Times New Roman"/>
            </a:endParaRPr>
          </a:p>
        </p:txBody>
      </p:sp>
      <p:sp>
        <p:nvSpPr>
          <p:cNvPr id="156" name="Google Shape;156;g9d8d88290a_2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9d8d88290a_2_89:notes"/>
          <p:cNvSpPr txBox="1">
            <a:spLocks noGrp="1"/>
          </p:cNvSpPr>
          <p:nvPr>
            <p:ph type="body" idx="1"/>
          </p:nvPr>
        </p:nvSpPr>
        <p:spPr>
          <a:xfrm>
            <a:off x="685800" y="4343378"/>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rgbClr val="444444"/>
              </a:solidFill>
              <a:latin typeface="Times New Roman"/>
              <a:ea typeface="Times New Roman"/>
              <a:cs typeface="Times New Roman"/>
              <a:sym typeface="Times New Roman"/>
            </a:endParaRPr>
          </a:p>
        </p:txBody>
      </p:sp>
      <p:sp>
        <p:nvSpPr>
          <p:cNvPr id="156" name="Google Shape;156;g9d8d88290a_2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9248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9d8d88290a_2_89:notes"/>
          <p:cNvSpPr txBox="1">
            <a:spLocks noGrp="1"/>
          </p:cNvSpPr>
          <p:nvPr>
            <p:ph type="body" idx="1"/>
          </p:nvPr>
        </p:nvSpPr>
        <p:spPr>
          <a:xfrm>
            <a:off x="685800" y="4343378"/>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rgbClr val="444444"/>
              </a:solidFill>
              <a:latin typeface="Times New Roman"/>
              <a:ea typeface="Times New Roman"/>
              <a:cs typeface="Times New Roman"/>
              <a:sym typeface="Times New Roman"/>
            </a:endParaRPr>
          </a:p>
        </p:txBody>
      </p:sp>
      <p:sp>
        <p:nvSpPr>
          <p:cNvPr id="156" name="Google Shape;156;g9d8d88290a_2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4149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9d8d88290a_2_98:notes"/>
          <p:cNvSpPr txBox="1">
            <a:spLocks noGrp="1"/>
          </p:cNvSpPr>
          <p:nvPr>
            <p:ph type="body" idx="1"/>
          </p:nvPr>
        </p:nvSpPr>
        <p:spPr>
          <a:xfrm>
            <a:off x="685800" y="4343378"/>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g9d8d88290a_2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9d8d88290a_2_144:notes"/>
          <p:cNvSpPr txBox="1">
            <a:spLocks noGrp="1"/>
          </p:cNvSpPr>
          <p:nvPr>
            <p:ph type="body" idx="1"/>
          </p:nvPr>
        </p:nvSpPr>
        <p:spPr>
          <a:xfrm>
            <a:off x="685800" y="4343378"/>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g9d8d88290a_2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9d8d88290a_2_152:notes"/>
          <p:cNvSpPr txBox="1">
            <a:spLocks noGrp="1"/>
          </p:cNvSpPr>
          <p:nvPr>
            <p:ph type="body" idx="1"/>
          </p:nvPr>
        </p:nvSpPr>
        <p:spPr>
          <a:xfrm>
            <a:off x="685800" y="4343378"/>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g9d8d88290a_2_152:notes"/>
          <p:cNvSpPr>
            <a:spLocks noGrp="1" noRot="1" noChangeAspect="1"/>
          </p:cNvSpPr>
          <p:nvPr>
            <p:ph type="sldImg" idx="2"/>
          </p:nvPr>
        </p:nvSpPr>
        <p:spPr>
          <a:xfrm>
            <a:off x="1143225" y="685778"/>
            <a:ext cx="4572225" cy="342897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9d8d88290a_2_41:notes"/>
          <p:cNvSpPr txBox="1">
            <a:spLocks noGrp="1"/>
          </p:cNvSpPr>
          <p:nvPr>
            <p:ph type="body" idx="1"/>
          </p:nvPr>
        </p:nvSpPr>
        <p:spPr>
          <a:xfrm>
            <a:off x="685800" y="4343378"/>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endParaRPr sz="1200">
              <a:solidFill>
                <a:srgbClr val="444444"/>
              </a:solidFill>
              <a:highlight>
                <a:srgbClr val="FFFFFF"/>
              </a:highlight>
              <a:latin typeface="Times New Roman"/>
              <a:ea typeface="Times New Roman"/>
              <a:cs typeface="Times New Roman"/>
              <a:sym typeface="Times New Roman"/>
            </a:endParaRPr>
          </a:p>
          <a:p>
            <a:pPr marL="0" lvl="0" indent="0" algn="l" rtl="0">
              <a:spcBef>
                <a:spcPts val="800"/>
              </a:spcBef>
              <a:spcAft>
                <a:spcPts val="0"/>
              </a:spcAft>
              <a:buNone/>
            </a:pPr>
            <a:endParaRPr/>
          </a:p>
        </p:txBody>
      </p:sp>
      <p:sp>
        <p:nvSpPr>
          <p:cNvPr id="93" name="Google Shape;93;g9d8d88290a_2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9d8d88290a_2_89:notes"/>
          <p:cNvSpPr txBox="1">
            <a:spLocks noGrp="1"/>
          </p:cNvSpPr>
          <p:nvPr>
            <p:ph type="body" idx="1"/>
          </p:nvPr>
        </p:nvSpPr>
        <p:spPr>
          <a:xfrm>
            <a:off x="685800" y="4343378"/>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rgbClr val="444444"/>
              </a:solidFill>
              <a:latin typeface="Times New Roman"/>
              <a:ea typeface="Times New Roman"/>
              <a:cs typeface="Times New Roman"/>
              <a:sym typeface="Times New Roman"/>
            </a:endParaRPr>
          </a:p>
        </p:txBody>
      </p:sp>
      <p:sp>
        <p:nvSpPr>
          <p:cNvPr id="156" name="Google Shape;156;g9d8d88290a_2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304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9d8d88290a_2_120:notes"/>
          <p:cNvSpPr txBox="1">
            <a:spLocks noGrp="1"/>
          </p:cNvSpPr>
          <p:nvPr>
            <p:ph type="body" idx="1"/>
          </p:nvPr>
        </p:nvSpPr>
        <p:spPr>
          <a:xfrm>
            <a:off x="685800" y="4343378"/>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g9d8d88290a_2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9d8d88290a_2_124:notes"/>
          <p:cNvSpPr txBox="1">
            <a:spLocks noGrp="1"/>
          </p:cNvSpPr>
          <p:nvPr>
            <p:ph type="body" idx="1"/>
          </p:nvPr>
        </p:nvSpPr>
        <p:spPr>
          <a:xfrm>
            <a:off x="685800" y="4343378"/>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g9d8d88290a_2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9d8d88290a_2_129:notes"/>
          <p:cNvSpPr txBox="1">
            <a:spLocks noGrp="1"/>
          </p:cNvSpPr>
          <p:nvPr>
            <p:ph type="body" idx="1"/>
          </p:nvPr>
        </p:nvSpPr>
        <p:spPr>
          <a:xfrm>
            <a:off x="685800" y="4343378"/>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g9d8d88290a_2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9d8d88290a_2_134:notes"/>
          <p:cNvSpPr txBox="1">
            <a:spLocks noGrp="1"/>
          </p:cNvSpPr>
          <p:nvPr>
            <p:ph type="body" idx="1"/>
          </p:nvPr>
        </p:nvSpPr>
        <p:spPr>
          <a:xfrm>
            <a:off x="685800" y="4343378"/>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g9d8d88290a_2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9d8d88290a_2_156:notes"/>
          <p:cNvSpPr txBox="1">
            <a:spLocks noGrp="1"/>
          </p:cNvSpPr>
          <p:nvPr>
            <p:ph type="body" idx="1"/>
          </p:nvPr>
        </p:nvSpPr>
        <p:spPr>
          <a:xfrm>
            <a:off x="685800" y="4343378"/>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g9d8d88290a_2_156:notes"/>
          <p:cNvSpPr>
            <a:spLocks noGrp="1" noRot="1" noChangeAspect="1"/>
          </p:cNvSpPr>
          <p:nvPr>
            <p:ph type="sldImg" idx="2"/>
          </p:nvPr>
        </p:nvSpPr>
        <p:spPr>
          <a:xfrm>
            <a:off x="1143225" y="685778"/>
            <a:ext cx="4572225" cy="342897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9d8d88290a_2_161:notes"/>
          <p:cNvSpPr txBox="1">
            <a:spLocks noGrp="1"/>
          </p:cNvSpPr>
          <p:nvPr>
            <p:ph type="body" idx="1"/>
          </p:nvPr>
        </p:nvSpPr>
        <p:spPr>
          <a:xfrm>
            <a:off x="685800" y="4343378"/>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g9d8d88290a_2_161:notes"/>
          <p:cNvSpPr>
            <a:spLocks noGrp="1" noRot="1" noChangeAspect="1"/>
          </p:cNvSpPr>
          <p:nvPr>
            <p:ph type="sldImg" idx="2"/>
          </p:nvPr>
        </p:nvSpPr>
        <p:spPr>
          <a:xfrm>
            <a:off x="1143225" y="685778"/>
            <a:ext cx="4572225" cy="342897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9d8d88290a_2_69:notes"/>
          <p:cNvSpPr txBox="1">
            <a:spLocks noGrp="1"/>
          </p:cNvSpPr>
          <p:nvPr>
            <p:ph type="body" idx="1"/>
          </p:nvPr>
        </p:nvSpPr>
        <p:spPr>
          <a:xfrm>
            <a:off x="685800" y="4343378"/>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rgbClr val="444444"/>
              </a:solidFill>
              <a:latin typeface="Times New Roman"/>
              <a:ea typeface="Times New Roman"/>
              <a:cs typeface="Times New Roman"/>
              <a:sym typeface="Times New Roman"/>
            </a:endParaRPr>
          </a:p>
        </p:txBody>
      </p:sp>
      <p:sp>
        <p:nvSpPr>
          <p:cNvPr id="120" name="Google Shape;120;g9d8d88290a_2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9d8d88290a_2_74:notes"/>
          <p:cNvSpPr txBox="1">
            <a:spLocks noGrp="1"/>
          </p:cNvSpPr>
          <p:nvPr>
            <p:ph type="body" idx="1"/>
          </p:nvPr>
        </p:nvSpPr>
        <p:spPr>
          <a:xfrm>
            <a:off x="685800" y="4343378"/>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g9d8d88290a_2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18ad94e80a_0_42:notes"/>
          <p:cNvSpPr txBox="1">
            <a:spLocks noGrp="1"/>
          </p:cNvSpPr>
          <p:nvPr>
            <p:ph type="body" idx="1"/>
          </p:nvPr>
        </p:nvSpPr>
        <p:spPr>
          <a:xfrm>
            <a:off x="685800" y="4343378"/>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g118ad94e80a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9534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18ad94e80a_0_42:notes"/>
          <p:cNvSpPr txBox="1">
            <a:spLocks noGrp="1"/>
          </p:cNvSpPr>
          <p:nvPr>
            <p:ph type="body" idx="1"/>
          </p:nvPr>
        </p:nvSpPr>
        <p:spPr>
          <a:xfrm>
            <a:off x="685800" y="4343378"/>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g118ad94e80a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739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18ad94e80a_0_42:notes"/>
          <p:cNvSpPr txBox="1">
            <a:spLocks noGrp="1"/>
          </p:cNvSpPr>
          <p:nvPr>
            <p:ph type="body" idx="1"/>
          </p:nvPr>
        </p:nvSpPr>
        <p:spPr>
          <a:xfrm>
            <a:off x="685800" y="4343378"/>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g118ad94e80a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9847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18ad94e80a_0_42:notes"/>
          <p:cNvSpPr txBox="1">
            <a:spLocks noGrp="1"/>
          </p:cNvSpPr>
          <p:nvPr>
            <p:ph type="body" idx="1"/>
          </p:nvPr>
        </p:nvSpPr>
        <p:spPr>
          <a:xfrm>
            <a:off x="685800" y="4343378"/>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g118ad94e80a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18ad94e80a_0_42:notes"/>
          <p:cNvSpPr txBox="1">
            <a:spLocks noGrp="1"/>
          </p:cNvSpPr>
          <p:nvPr>
            <p:ph type="body" idx="1"/>
          </p:nvPr>
        </p:nvSpPr>
        <p:spPr>
          <a:xfrm>
            <a:off x="685800" y="4343378"/>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g118ad94e80a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5598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3269465" y="275225"/>
            <a:ext cx="2605069" cy="45212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2800" b="0" i="0">
                <a:solidFill>
                  <a:srgbClr val="807772"/>
                </a:solidFill>
                <a:latin typeface="Arimo"/>
                <a:ea typeface="Arimo"/>
                <a:cs typeface="Arimo"/>
                <a:sym typeface="Arim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4"/>
          <p:cNvSpPr txBox="1">
            <a:spLocks noGrp="1"/>
          </p:cNvSpPr>
          <p:nvPr>
            <p:ph type="body" idx="1"/>
          </p:nvPr>
        </p:nvSpPr>
        <p:spPr>
          <a:xfrm>
            <a:off x="384724" y="929069"/>
            <a:ext cx="8374551" cy="330009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sz="1800" b="0" i="0">
                <a:solidFill>
                  <a:srgbClr val="595959"/>
                </a:solidFill>
                <a:latin typeface="Verdana"/>
                <a:ea typeface="Verdana"/>
                <a:cs typeface="Verdana"/>
                <a:sym typeface="Verdana"/>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0" name="Google Shape;60;p14"/>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4"/>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4"/>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63"/>
        <p:cNvGrpSpPr/>
        <p:nvPr/>
      </p:nvGrpSpPr>
      <p:grpSpPr>
        <a:xfrm>
          <a:off x="0" y="0"/>
          <a:ext cx="0" cy="0"/>
          <a:chOff x="0" y="0"/>
          <a:chExt cx="0" cy="0"/>
        </a:xfrm>
      </p:grpSpPr>
      <p:sp>
        <p:nvSpPr>
          <p:cNvPr id="64" name="Google Shape;64;p15"/>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5"/>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5"/>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3269465" y="275225"/>
            <a:ext cx="2605069" cy="45212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2800" b="0" i="0">
                <a:solidFill>
                  <a:srgbClr val="807772"/>
                </a:solidFill>
                <a:latin typeface="Arimo"/>
                <a:ea typeface="Arimo"/>
                <a:cs typeface="Arimo"/>
                <a:sym typeface="Arim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6"/>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6"/>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6"/>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2"/>
        <p:cNvGrpSpPr/>
        <p:nvPr/>
      </p:nvGrpSpPr>
      <p:grpSpPr>
        <a:xfrm>
          <a:off x="0" y="0"/>
          <a:ext cx="0" cy="0"/>
          <a:chOff x="0" y="0"/>
          <a:chExt cx="0" cy="0"/>
        </a:xfrm>
      </p:grpSpPr>
      <p:sp>
        <p:nvSpPr>
          <p:cNvPr id="73" name="Google Shape;73;p17"/>
          <p:cNvSpPr txBox="1">
            <a:spLocks noGrp="1"/>
          </p:cNvSpPr>
          <p:nvPr>
            <p:ph type="ctrTitle"/>
          </p:nvPr>
        </p:nvSpPr>
        <p:spPr>
          <a:xfrm>
            <a:off x="685800" y="1594485"/>
            <a:ext cx="7772400" cy="1080135"/>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7"/>
          <p:cNvSpPr txBox="1">
            <a:spLocks noGrp="1"/>
          </p:cNvSpPr>
          <p:nvPr>
            <p:ph type="subTitle" idx="1"/>
          </p:nvPr>
        </p:nvSpPr>
        <p:spPr>
          <a:xfrm>
            <a:off x="1371600" y="2880360"/>
            <a:ext cx="6400800" cy="1285875"/>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7"/>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7"/>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7"/>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3269465" y="275225"/>
            <a:ext cx="2605069" cy="45212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2800" b="0" i="0">
                <a:solidFill>
                  <a:srgbClr val="807772"/>
                </a:solidFill>
                <a:latin typeface="Arimo"/>
                <a:ea typeface="Arimo"/>
                <a:cs typeface="Arimo"/>
                <a:sym typeface="Arim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8"/>
          <p:cNvSpPr txBox="1">
            <a:spLocks noGrp="1"/>
          </p:cNvSpPr>
          <p:nvPr>
            <p:ph type="body" idx="1"/>
          </p:nvPr>
        </p:nvSpPr>
        <p:spPr>
          <a:xfrm>
            <a:off x="457200" y="1183005"/>
            <a:ext cx="3977640" cy="339471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1" name="Google Shape;81;p18"/>
          <p:cNvSpPr txBox="1">
            <a:spLocks noGrp="1"/>
          </p:cNvSpPr>
          <p:nvPr>
            <p:ph type="body" idx="2"/>
          </p:nvPr>
        </p:nvSpPr>
        <p:spPr>
          <a:xfrm>
            <a:off x="4709160" y="1183005"/>
            <a:ext cx="3977640" cy="339471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2" name="Google Shape;82;p18"/>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8"/>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8"/>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p:nvPr/>
        </p:nvSpPr>
        <p:spPr>
          <a:xfrm>
            <a:off x="6797086" y="4496791"/>
            <a:ext cx="1979388" cy="547348"/>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52" name="Google Shape;52;p13"/>
          <p:cNvSpPr txBox="1">
            <a:spLocks noGrp="1"/>
          </p:cNvSpPr>
          <p:nvPr>
            <p:ph type="title"/>
          </p:nvPr>
        </p:nvSpPr>
        <p:spPr>
          <a:xfrm>
            <a:off x="3269465" y="275225"/>
            <a:ext cx="2605069" cy="4521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2800" b="0" i="0" u="none" strike="noStrike" cap="none">
                <a:solidFill>
                  <a:srgbClr val="807772"/>
                </a:solidFill>
                <a:latin typeface="Arimo"/>
                <a:ea typeface="Arimo"/>
                <a:cs typeface="Arimo"/>
                <a:sym typeface="Arim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13"/>
          <p:cNvSpPr txBox="1">
            <a:spLocks noGrp="1"/>
          </p:cNvSpPr>
          <p:nvPr>
            <p:ph type="body" idx="1"/>
          </p:nvPr>
        </p:nvSpPr>
        <p:spPr>
          <a:xfrm>
            <a:off x="384724" y="929069"/>
            <a:ext cx="8374551" cy="3300095"/>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solidFill>
                  <a:srgbClr val="595959"/>
                </a:solidFill>
                <a:latin typeface="Verdana"/>
                <a:ea typeface="Verdana"/>
                <a:cs typeface="Verdana"/>
                <a:sym typeface="Verdana"/>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SzPts val="1400"/>
              <a:buNone/>
              <a:defRPr sz="1800">
                <a:solidFill>
                  <a:srgbClr val="888888"/>
                </a:solidFill>
              </a:defRPr>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55" name="Google Shape;55;p13"/>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defRPr>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56" name="Google Shape;56;p13"/>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defRPr>
            </a:lvl1pPr>
            <a:lvl2pPr marL="0" marR="0" lvl="1" indent="0" algn="r" rtl="0">
              <a:spcBef>
                <a:spcPts val="0"/>
              </a:spcBef>
              <a:buNone/>
              <a:defRPr sz="1800">
                <a:solidFill>
                  <a:srgbClr val="888888"/>
                </a:solidFill>
              </a:defRPr>
            </a:lvl2pPr>
            <a:lvl3pPr marL="0" marR="0" lvl="2" indent="0" algn="r" rtl="0">
              <a:spcBef>
                <a:spcPts val="0"/>
              </a:spcBef>
              <a:buNone/>
              <a:defRPr sz="1800">
                <a:solidFill>
                  <a:srgbClr val="888888"/>
                </a:solidFill>
              </a:defRPr>
            </a:lvl3pPr>
            <a:lvl4pPr marL="0" marR="0" lvl="3" indent="0" algn="r" rtl="0">
              <a:spcBef>
                <a:spcPts val="0"/>
              </a:spcBef>
              <a:buNone/>
              <a:defRPr sz="1800">
                <a:solidFill>
                  <a:srgbClr val="888888"/>
                </a:solidFill>
              </a:defRPr>
            </a:lvl4pPr>
            <a:lvl5pPr marL="0" marR="0" lvl="4" indent="0" algn="r" rtl="0">
              <a:spcBef>
                <a:spcPts val="0"/>
              </a:spcBef>
              <a:buNone/>
              <a:defRPr sz="1800">
                <a:solidFill>
                  <a:srgbClr val="888888"/>
                </a:solidFill>
              </a:defRPr>
            </a:lvl5pPr>
            <a:lvl6pPr marL="0" marR="0" lvl="5" indent="0" algn="r" rtl="0">
              <a:spcBef>
                <a:spcPts val="0"/>
              </a:spcBef>
              <a:buNone/>
              <a:defRPr sz="1800">
                <a:solidFill>
                  <a:srgbClr val="888888"/>
                </a:solidFill>
              </a:defRPr>
            </a:lvl6pPr>
            <a:lvl7pPr marL="0" marR="0" lvl="6" indent="0" algn="r" rtl="0">
              <a:spcBef>
                <a:spcPts val="0"/>
              </a:spcBef>
              <a:buNone/>
              <a:defRPr sz="1800">
                <a:solidFill>
                  <a:srgbClr val="888888"/>
                </a:solidFill>
              </a:defRPr>
            </a:lvl7pPr>
            <a:lvl8pPr marL="0" marR="0" lvl="7" indent="0" algn="r" rtl="0">
              <a:spcBef>
                <a:spcPts val="0"/>
              </a:spcBef>
              <a:buNone/>
              <a:defRPr sz="1800">
                <a:solidFill>
                  <a:srgbClr val="888888"/>
                </a:solidFill>
              </a:defRPr>
            </a:lvl8pPr>
            <a:lvl9pPr marL="0" marR="0" lvl="8" indent="0" algn="r" rtl="0">
              <a:spcBef>
                <a:spcPts val="0"/>
              </a:spcBef>
              <a:buNone/>
              <a:defRPr sz="1800">
                <a:solidFill>
                  <a:srgbClr val="888888"/>
                </a:solidFill>
              </a:defRPr>
            </a:lvl9pPr>
          </a:lstStyle>
          <a:p>
            <a:pPr marL="0" lvl="0" indent="0" algn="r" rtl="0">
              <a:spcBef>
                <a:spcPts val="0"/>
              </a:spcBef>
              <a:spcAft>
                <a:spcPts val="0"/>
              </a:spcAft>
              <a:buNone/>
            </a:pPr>
            <a:fld id="{00000000-1234-1234-1234-123412341234}" type="slidenum">
              <a:rPr lang="en"/>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hmis.allchicago.org/hc/en-us/articles/115005062126"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hyperlink" Target="https://hmis.allchicago.org/hc/en-us/articles/360040140991" TargetMode="External"/><Relationship Id="rId7" Type="http://schemas.openxmlformats.org/officeDocument/2006/relationships/hyperlink" Target="https://hmis.allchicago.org/hc/en-us/articles/5045663830164-Relationship-To-Head-of-Household-Guidance-"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hyperlink" Target="https://hmis.allchicago.org/hc/en-us/articles/115005493126-Documenting-the-Housing-Move-In-Date-for-Permanent-Housing-Projects" TargetMode="External"/><Relationship Id="rId5" Type="http://schemas.openxmlformats.org/officeDocument/2006/relationships/hyperlink" Target="https://hmis.allchicago.org/hc/en-us/articles/115005305226-Sub-assessments-and-HUD-Verifications" TargetMode="External"/><Relationship Id="rId4" Type="http://schemas.openxmlformats.org/officeDocument/2006/relationships/hyperlink" Target="https://hmis.allchicago.org/hc/en-us/articles/360040178351-Running-and-Interpreting-the-Data-Quality-Report"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Helpdesk@allchicago.org"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mailto:Helpdesk@allchicago.org"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9"/>
          <p:cNvSpPr txBox="1">
            <a:spLocks noGrp="1"/>
          </p:cNvSpPr>
          <p:nvPr>
            <p:ph type="body" idx="1"/>
          </p:nvPr>
        </p:nvSpPr>
        <p:spPr>
          <a:xfrm>
            <a:off x="384724" y="929069"/>
            <a:ext cx="8374551" cy="3300095"/>
          </a:xfrm>
          <a:prstGeom prst="rect">
            <a:avLst/>
          </a:prstGeom>
          <a:noFill/>
          <a:ln>
            <a:noFill/>
          </a:ln>
        </p:spPr>
        <p:txBody>
          <a:bodyPr spcFirstLastPara="1" wrap="square" lIns="0" tIns="10150" rIns="0" bIns="0" anchor="t" anchorCtr="0">
            <a:noAutofit/>
          </a:bodyPr>
          <a:lstStyle/>
          <a:p>
            <a:pPr marL="1929129" marR="5080" lvl="0" indent="122555" algn="l" rtl="0">
              <a:lnSpc>
                <a:spcPct val="100299"/>
              </a:lnSpc>
              <a:spcBef>
                <a:spcPts val="0"/>
              </a:spcBef>
              <a:spcAft>
                <a:spcPts val="0"/>
              </a:spcAft>
              <a:buNone/>
            </a:pPr>
            <a:r>
              <a:rPr lang="en" sz="4800" b="1" dirty="0">
                <a:solidFill>
                  <a:srgbClr val="52ACCA"/>
                </a:solidFill>
                <a:latin typeface="Trebuchet MS"/>
                <a:ea typeface="Trebuchet MS"/>
                <a:cs typeface="Trebuchet MS"/>
                <a:sym typeface="Trebuchet MS"/>
              </a:rPr>
              <a:t>Quarterly Data  Quality Process</a:t>
            </a:r>
            <a:endParaRPr sz="4800" dirty="0">
              <a:latin typeface="Trebuchet MS"/>
              <a:ea typeface="Trebuchet MS"/>
              <a:cs typeface="Trebuchet MS"/>
              <a:sym typeface="Trebuchet MS"/>
            </a:endParaRPr>
          </a:p>
        </p:txBody>
      </p:sp>
      <p:sp>
        <p:nvSpPr>
          <p:cNvPr id="90" name="Google Shape;90;p19"/>
          <p:cNvSpPr txBox="1"/>
          <p:nvPr/>
        </p:nvSpPr>
        <p:spPr>
          <a:xfrm>
            <a:off x="1585049" y="3824824"/>
            <a:ext cx="5973900" cy="913800"/>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None/>
            </a:pPr>
            <a:r>
              <a:rPr lang="en" sz="1800" dirty="0">
                <a:solidFill>
                  <a:srgbClr val="807772"/>
                </a:solidFill>
                <a:latin typeface="Arimo"/>
                <a:ea typeface="Arimo"/>
                <a:cs typeface="Arimo"/>
                <a:sym typeface="Arimo"/>
              </a:rPr>
              <a:t>August 19, 2024</a:t>
            </a:r>
            <a:endParaRPr sz="1800" dirty="0">
              <a:latin typeface="Arimo"/>
              <a:ea typeface="Arimo"/>
              <a:cs typeface="Arimo"/>
              <a:sym typeface="Arim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a:extLst>
            <a:ext uri="{FF2B5EF4-FFF2-40B4-BE49-F238E27FC236}">
              <a16:creationId xmlns:a16="http://schemas.microsoft.com/office/drawing/2014/main" id="{ADB78770-B371-F203-A64D-8BC00113EFB1}"/>
            </a:ext>
          </a:extLst>
        </p:cNvPr>
        <p:cNvGrpSpPr/>
        <p:nvPr/>
      </p:nvGrpSpPr>
      <p:grpSpPr>
        <a:xfrm>
          <a:off x="0" y="0"/>
          <a:ext cx="0" cy="0"/>
          <a:chOff x="0" y="0"/>
          <a:chExt cx="0" cy="0"/>
        </a:xfrm>
      </p:grpSpPr>
      <p:sp>
        <p:nvSpPr>
          <p:cNvPr id="134" name="Google Shape;134;p26">
            <a:extLst>
              <a:ext uri="{FF2B5EF4-FFF2-40B4-BE49-F238E27FC236}">
                <a16:creationId xmlns:a16="http://schemas.microsoft.com/office/drawing/2014/main" id="{0AD035DC-8153-CC54-049D-6025F06FE748}"/>
              </a:ext>
            </a:extLst>
          </p:cNvPr>
          <p:cNvSpPr txBox="1">
            <a:spLocks noGrp="1"/>
          </p:cNvSpPr>
          <p:nvPr>
            <p:ph type="title"/>
          </p:nvPr>
        </p:nvSpPr>
        <p:spPr>
          <a:xfrm>
            <a:off x="2233200" y="234899"/>
            <a:ext cx="4677600" cy="452100"/>
          </a:xfrm>
          <a:prstGeom prst="rect">
            <a:avLst/>
          </a:prstGeom>
          <a:noFill/>
          <a:ln>
            <a:noFill/>
          </a:ln>
        </p:spPr>
        <p:txBody>
          <a:bodyPr spcFirstLastPara="1" wrap="square" lIns="0" tIns="12700" rIns="0" bIns="0" anchor="t" anchorCtr="0">
            <a:noAutofit/>
          </a:bodyPr>
          <a:lstStyle/>
          <a:p>
            <a:pPr marL="12700" lvl="0" indent="0" algn="ctr" rtl="0">
              <a:lnSpc>
                <a:spcPct val="100000"/>
              </a:lnSpc>
              <a:spcBef>
                <a:spcPts val="0"/>
              </a:spcBef>
              <a:spcAft>
                <a:spcPts val="0"/>
              </a:spcAft>
              <a:buNone/>
            </a:pPr>
            <a:r>
              <a:rPr lang="en" dirty="0"/>
              <a:t>Utilization Change</a:t>
            </a:r>
            <a:endParaRPr dirty="0"/>
          </a:p>
        </p:txBody>
      </p:sp>
      <p:sp>
        <p:nvSpPr>
          <p:cNvPr id="135" name="Google Shape;135;p26">
            <a:extLst>
              <a:ext uri="{FF2B5EF4-FFF2-40B4-BE49-F238E27FC236}">
                <a16:creationId xmlns:a16="http://schemas.microsoft.com/office/drawing/2014/main" id="{39C99566-4753-A440-2A95-7D66A22B0D6B}"/>
              </a:ext>
            </a:extLst>
          </p:cNvPr>
          <p:cNvSpPr txBox="1"/>
          <p:nvPr/>
        </p:nvSpPr>
        <p:spPr>
          <a:xfrm>
            <a:off x="351573" y="1215755"/>
            <a:ext cx="4412973" cy="3684106"/>
          </a:xfrm>
          <a:prstGeom prst="rect">
            <a:avLst/>
          </a:prstGeom>
          <a:noFill/>
          <a:ln>
            <a:noFill/>
          </a:ln>
        </p:spPr>
        <p:txBody>
          <a:bodyPr spcFirstLastPara="1" wrap="square" lIns="0" tIns="12700" rIns="0" bIns="0" anchor="t" anchorCtr="0">
            <a:noAutofit/>
          </a:bodyPr>
          <a:lstStyle/>
          <a:p>
            <a:pPr marL="0" marR="0" lvl="0" indent="0" algn="l" rtl="0">
              <a:spcBef>
                <a:spcPts val="315"/>
              </a:spcBef>
              <a:spcAft>
                <a:spcPts val="0"/>
              </a:spcAft>
              <a:buNone/>
            </a:pPr>
            <a:endParaRPr lang="en-US" sz="1200" dirty="0">
              <a:solidFill>
                <a:srgbClr val="595959"/>
              </a:solidFill>
              <a:latin typeface="Verdana"/>
              <a:ea typeface="Verdana"/>
              <a:cs typeface="Verdana"/>
              <a:sym typeface="Verdana"/>
            </a:endParaRPr>
          </a:p>
          <a:p>
            <a:pPr marL="0" marR="0" lvl="0" indent="0" algn="l" rtl="0">
              <a:spcBef>
                <a:spcPts val="315"/>
              </a:spcBef>
              <a:spcAft>
                <a:spcPts val="0"/>
              </a:spcAft>
              <a:buNone/>
            </a:pPr>
            <a:r>
              <a:rPr lang="en-US" sz="1200" dirty="0">
                <a:solidFill>
                  <a:srgbClr val="595959"/>
                </a:solidFill>
                <a:latin typeface="Verdana"/>
                <a:ea typeface="Verdana"/>
                <a:cs typeface="Verdana"/>
                <a:sym typeface="Verdana"/>
              </a:rPr>
              <a:t>A Housing Move-in Date column has been added to the Client Details tab so that PSH providers can see which clients are being counted in the utilization table.</a:t>
            </a:r>
          </a:p>
          <a:p>
            <a:pPr marL="0" marR="0" lvl="0" indent="0" algn="l" rtl="0">
              <a:spcBef>
                <a:spcPts val="315"/>
              </a:spcBef>
              <a:spcAft>
                <a:spcPts val="0"/>
              </a:spcAft>
              <a:buNone/>
            </a:pPr>
            <a:endParaRPr lang="en-US" sz="1200" dirty="0">
              <a:solidFill>
                <a:srgbClr val="595959"/>
              </a:solidFill>
              <a:latin typeface="Verdana"/>
              <a:ea typeface="Verdana"/>
              <a:cs typeface="Verdana"/>
              <a:sym typeface="Verdana"/>
            </a:endParaRPr>
          </a:p>
          <a:p>
            <a:pPr marL="0" marR="0" lvl="0" indent="0" algn="l" rtl="0">
              <a:spcBef>
                <a:spcPts val="315"/>
              </a:spcBef>
              <a:spcAft>
                <a:spcPts val="0"/>
              </a:spcAft>
              <a:buNone/>
            </a:pPr>
            <a:r>
              <a:rPr lang="en-US" sz="1200" dirty="0">
                <a:solidFill>
                  <a:srgbClr val="595959"/>
                </a:solidFill>
                <a:latin typeface="Verdana"/>
                <a:ea typeface="Verdana"/>
                <a:cs typeface="Verdana"/>
                <a:sym typeface="Verdana"/>
              </a:rPr>
              <a:t>PSH clients must have an HMID added that is on or before the PIT date and the HMID is on or after the Entry Date. HMID before the Entry or after the set PIT date (5/22/24) will not be included in the utilization table. They will show on the Client Details tab as "</a:t>
            </a:r>
            <a:r>
              <a:rPr lang="en-US" sz="1200" dirty="0">
                <a:solidFill>
                  <a:srgbClr val="FFC000"/>
                </a:solidFill>
                <a:latin typeface="Verdana"/>
                <a:ea typeface="Verdana"/>
                <a:cs typeface="Verdana"/>
                <a:sym typeface="Verdana"/>
              </a:rPr>
              <a:t>Date out of range</a:t>
            </a:r>
            <a:r>
              <a:rPr lang="en-US" sz="1200" dirty="0">
                <a:solidFill>
                  <a:srgbClr val="595959"/>
                </a:solidFill>
                <a:latin typeface="Verdana"/>
                <a:ea typeface="Verdana"/>
                <a:cs typeface="Verdana"/>
                <a:sym typeface="Verdana"/>
              </a:rPr>
              <a:t>“.</a:t>
            </a:r>
          </a:p>
          <a:p>
            <a:pPr marL="0" marR="0" lvl="0" indent="0" algn="l" rtl="0">
              <a:spcBef>
                <a:spcPts val="315"/>
              </a:spcBef>
              <a:spcAft>
                <a:spcPts val="0"/>
              </a:spcAft>
              <a:buNone/>
            </a:pPr>
            <a:endParaRPr lang="en-US" sz="1200" dirty="0">
              <a:solidFill>
                <a:srgbClr val="595959"/>
              </a:solidFill>
              <a:latin typeface="Verdana"/>
              <a:ea typeface="Verdana"/>
              <a:cs typeface="Verdana"/>
              <a:sym typeface="Verdana"/>
            </a:endParaRPr>
          </a:p>
          <a:p>
            <a:pPr marL="0" marR="0" lvl="0" indent="0" algn="l" rtl="0">
              <a:spcBef>
                <a:spcPts val="315"/>
              </a:spcBef>
              <a:spcAft>
                <a:spcPts val="0"/>
              </a:spcAft>
              <a:buNone/>
            </a:pPr>
            <a:r>
              <a:rPr lang="en-US" sz="1200" dirty="0">
                <a:solidFill>
                  <a:srgbClr val="595959"/>
                </a:solidFill>
                <a:latin typeface="Verdana"/>
                <a:ea typeface="Verdana"/>
                <a:cs typeface="Verdana"/>
                <a:sym typeface="Verdana"/>
              </a:rPr>
              <a:t>"</a:t>
            </a:r>
            <a:r>
              <a:rPr lang="en-US" sz="1200" dirty="0">
                <a:solidFill>
                  <a:srgbClr val="FFC000"/>
                </a:solidFill>
                <a:latin typeface="Verdana"/>
                <a:ea typeface="Verdana"/>
                <a:cs typeface="Verdana"/>
                <a:sym typeface="Verdana"/>
              </a:rPr>
              <a:t>Date out of range</a:t>
            </a:r>
            <a:r>
              <a:rPr lang="en-US" sz="1200" dirty="0">
                <a:solidFill>
                  <a:srgbClr val="595959"/>
                </a:solidFill>
                <a:latin typeface="Verdana"/>
                <a:ea typeface="Verdana"/>
                <a:cs typeface="Verdana"/>
                <a:sym typeface="Verdana"/>
              </a:rPr>
              <a:t>“ is NOT always an indication of an error. If the client has a HMID after 5/22/24 they will not be included in the utilization table, but this date should not be changed in HMIS if it’s a valid entry. </a:t>
            </a:r>
            <a:endParaRPr sz="1200" dirty="0">
              <a:solidFill>
                <a:srgbClr val="595959"/>
              </a:solidFill>
              <a:latin typeface="Verdana"/>
              <a:ea typeface="Verdana"/>
              <a:cs typeface="Verdana"/>
              <a:sym typeface="Verdana"/>
            </a:endParaRPr>
          </a:p>
        </p:txBody>
      </p:sp>
      <p:pic>
        <p:nvPicPr>
          <p:cNvPr id="4" name="Picture 3">
            <a:extLst>
              <a:ext uri="{FF2B5EF4-FFF2-40B4-BE49-F238E27FC236}">
                <a16:creationId xmlns:a16="http://schemas.microsoft.com/office/drawing/2014/main" id="{6C2C74E2-E732-D256-8D2A-364F2BEEEA33}"/>
              </a:ext>
            </a:extLst>
          </p:cNvPr>
          <p:cNvPicPr>
            <a:picLocks noChangeAspect="1"/>
          </p:cNvPicPr>
          <p:nvPr/>
        </p:nvPicPr>
        <p:blipFill>
          <a:blip r:embed="rId3"/>
          <a:stretch>
            <a:fillRect/>
          </a:stretch>
        </p:blipFill>
        <p:spPr>
          <a:xfrm>
            <a:off x="5144133" y="971917"/>
            <a:ext cx="3533333" cy="2495238"/>
          </a:xfrm>
          <a:prstGeom prst="rect">
            <a:avLst/>
          </a:prstGeom>
        </p:spPr>
      </p:pic>
      <p:pic>
        <p:nvPicPr>
          <p:cNvPr id="3" name="Picture 2">
            <a:extLst>
              <a:ext uri="{FF2B5EF4-FFF2-40B4-BE49-F238E27FC236}">
                <a16:creationId xmlns:a16="http://schemas.microsoft.com/office/drawing/2014/main" id="{850175E9-6B97-83CA-17E4-B246095CDB15}"/>
              </a:ext>
            </a:extLst>
          </p:cNvPr>
          <p:cNvPicPr>
            <a:picLocks noChangeAspect="1"/>
          </p:cNvPicPr>
          <p:nvPr/>
        </p:nvPicPr>
        <p:blipFill>
          <a:blip r:embed="rId4"/>
          <a:stretch>
            <a:fillRect/>
          </a:stretch>
        </p:blipFill>
        <p:spPr>
          <a:xfrm>
            <a:off x="4965451" y="3635117"/>
            <a:ext cx="3712015" cy="742403"/>
          </a:xfrm>
          <a:prstGeom prst="rect">
            <a:avLst/>
          </a:prstGeom>
        </p:spPr>
      </p:pic>
    </p:spTree>
    <p:extLst>
      <p:ext uri="{BB962C8B-B14F-4D97-AF65-F5344CB8AC3E}">
        <p14:creationId xmlns:p14="http://schemas.microsoft.com/office/powerpoint/2010/main" val="3775419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7"/>
          <p:cNvSpPr txBox="1">
            <a:spLocks noGrp="1"/>
          </p:cNvSpPr>
          <p:nvPr>
            <p:ph type="title"/>
          </p:nvPr>
        </p:nvSpPr>
        <p:spPr>
          <a:xfrm>
            <a:off x="2627574" y="275225"/>
            <a:ext cx="3458100" cy="452100"/>
          </a:xfrm>
          <a:prstGeom prst="rect">
            <a:avLst/>
          </a:prstGeom>
          <a:noFill/>
          <a:ln>
            <a:noFill/>
          </a:ln>
        </p:spPr>
        <p:txBody>
          <a:bodyPr spcFirstLastPara="1" wrap="square" lIns="0" tIns="12700" rIns="0" bIns="0" anchor="t" anchorCtr="0">
            <a:noAutofit/>
          </a:bodyPr>
          <a:lstStyle/>
          <a:p>
            <a:pPr marL="12700" lvl="0" indent="0" algn="ctr" rtl="0">
              <a:lnSpc>
                <a:spcPct val="100000"/>
              </a:lnSpc>
              <a:spcBef>
                <a:spcPts val="0"/>
              </a:spcBef>
              <a:spcAft>
                <a:spcPts val="0"/>
              </a:spcAft>
              <a:buNone/>
            </a:pPr>
            <a:r>
              <a:rPr lang="en" dirty="0"/>
              <a:t>Timeliness</a:t>
            </a:r>
            <a:endParaRPr dirty="0"/>
          </a:p>
        </p:txBody>
      </p:sp>
      <p:sp>
        <p:nvSpPr>
          <p:cNvPr id="141" name="Google Shape;141;p27"/>
          <p:cNvSpPr txBox="1"/>
          <p:nvPr/>
        </p:nvSpPr>
        <p:spPr>
          <a:xfrm>
            <a:off x="555900" y="879732"/>
            <a:ext cx="8032200" cy="3806400"/>
          </a:xfrm>
          <a:prstGeom prst="rect">
            <a:avLst/>
          </a:prstGeom>
          <a:noFill/>
          <a:ln>
            <a:noFill/>
          </a:ln>
        </p:spPr>
        <p:txBody>
          <a:bodyPr spcFirstLastPara="1" wrap="square" lIns="0" tIns="12700" rIns="0" bIns="0" anchor="t" anchorCtr="0">
            <a:noAutofit/>
          </a:bodyPr>
          <a:lstStyle/>
          <a:p>
            <a:pPr marL="0" marR="0" lvl="0" indent="0" algn="l" rtl="0">
              <a:lnSpc>
                <a:spcPct val="100000"/>
              </a:lnSpc>
              <a:spcBef>
                <a:spcPts val="315"/>
              </a:spcBef>
              <a:spcAft>
                <a:spcPts val="0"/>
              </a:spcAft>
              <a:buNone/>
            </a:pPr>
            <a:r>
              <a:rPr lang="en" sz="1700" dirty="0">
                <a:solidFill>
                  <a:srgbClr val="595959"/>
                </a:solidFill>
                <a:latin typeface="Verdana"/>
                <a:ea typeface="Verdana"/>
                <a:cs typeface="Verdana"/>
                <a:sym typeface="Verdana"/>
              </a:rPr>
              <a:t>Timeliness is tracked through an automated report created by All Chicago. This timeliness report will track the timeliness:</a:t>
            </a:r>
          </a:p>
          <a:p>
            <a:pPr marL="469900" marR="0" lvl="0" indent="-360680" algn="l" rtl="0">
              <a:lnSpc>
                <a:spcPct val="100000"/>
              </a:lnSpc>
              <a:spcBef>
                <a:spcPts val="315"/>
              </a:spcBef>
              <a:spcAft>
                <a:spcPts val="0"/>
              </a:spcAft>
              <a:buClr>
                <a:srgbClr val="595959"/>
              </a:buClr>
              <a:buSzPts val="1700"/>
              <a:buChar char="●"/>
            </a:pPr>
            <a:r>
              <a:rPr lang="en" sz="1700" dirty="0">
                <a:solidFill>
                  <a:srgbClr val="595959"/>
                </a:solidFill>
                <a:latin typeface="Verdana"/>
                <a:ea typeface="Verdana"/>
                <a:cs typeface="Verdana"/>
                <a:sym typeface="Verdana"/>
              </a:rPr>
              <a:t>At entry</a:t>
            </a:r>
            <a:endParaRPr sz="1700" dirty="0">
              <a:solidFill>
                <a:srgbClr val="595959"/>
              </a:solidFill>
              <a:latin typeface="Verdana"/>
              <a:ea typeface="Verdana"/>
              <a:cs typeface="Verdana"/>
              <a:sym typeface="Verdana"/>
            </a:endParaRPr>
          </a:p>
          <a:p>
            <a:pPr marL="469900" marR="0" lvl="0" indent="-360680" algn="l" rtl="0">
              <a:lnSpc>
                <a:spcPct val="100000"/>
              </a:lnSpc>
              <a:spcBef>
                <a:spcPts val="315"/>
              </a:spcBef>
              <a:spcAft>
                <a:spcPts val="0"/>
              </a:spcAft>
              <a:buClr>
                <a:srgbClr val="595959"/>
              </a:buClr>
              <a:buSzPts val="1700"/>
              <a:buChar char="●"/>
            </a:pPr>
            <a:r>
              <a:rPr lang="en" sz="1700" dirty="0">
                <a:solidFill>
                  <a:srgbClr val="595959"/>
                </a:solidFill>
                <a:latin typeface="Verdana"/>
                <a:ea typeface="Verdana"/>
                <a:cs typeface="Verdana"/>
                <a:sym typeface="Verdana"/>
              </a:rPr>
              <a:t>At exit</a:t>
            </a:r>
            <a:endParaRPr sz="1700" dirty="0">
              <a:solidFill>
                <a:srgbClr val="595959"/>
              </a:solidFill>
              <a:latin typeface="Verdana"/>
              <a:ea typeface="Verdana"/>
              <a:cs typeface="Verdana"/>
              <a:sym typeface="Verdana"/>
            </a:endParaRPr>
          </a:p>
          <a:p>
            <a:pPr marL="469900" marR="0" lvl="0" indent="-360680" algn="l" rtl="0">
              <a:lnSpc>
                <a:spcPct val="100000"/>
              </a:lnSpc>
              <a:spcBef>
                <a:spcPts val="315"/>
              </a:spcBef>
              <a:spcAft>
                <a:spcPts val="0"/>
              </a:spcAft>
              <a:buClr>
                <a:srgbClr val="595959"/>
              </a:buClr>
              <a:buSzPts val="1700"/>
              <a:buChar char="●"/>
            </a:pPr>
            <a:r>
              <a:rPr lang="en" sz="1700" dirty="0">
                <a:solidFill>
                  <a:srgbClr val="595959"/>
                </a:solidFill>
                <a:latin typeface="Verdana"/>
                <a:ea typeface="Verdana"/>
                <a:cs typeface="Verdana"/>
                <a:sym typeface="Verdana"/>
              </a:rPr>
              <a:t>At housing move-in dates</a:t>
            </a:r>
            <a:endParaRPr sz="1700" dirty="0">
              <a:solidFill>
                <a:srgbClr val="595959"/>
              </a:solidFill>
              <a:latin typeface="Verdana"/>
              <a:ea typeface="Verdana"/>
              <a:cs typeface="Verdana"/>
              <a:sym typeface="Verdana"/>
            </a:endParaRPr>
          </a:p>
          <a:p>
            <a:pPr marL="469900" marR="0" lvl="0" indent="-360680" algn="l" rtl="0">
              <a:lnSpc>
                <a:spcPct val="100000"/>
              </a:lnSpc>
              <a:spcBef>
                <a:spcPts val="315"/>
              </a:spcBef>
              <a:spcAft>
                <a:spcPts val="0"/>
              </a:spcAft>
              <a:buClr>
                <a:srgbClr val="595959"/>
              </a:buClr>
              <a:buSzPts val="1700"/>
              <a:buChar char="●"/>
            </a:pPr>
            <a:r>
              <a:rPr lang="en" sz="1700" dirty="0">
                <a:solidFill>
                  <a:srgbClr val="595959"/>
                </a:solidFill>
                <a:latin typeface="Verdana"/>
                <a:ea typeface="Verdana"/>
                <a:cs typeface="Verdana"/>
                <a:sym typeface="Verdana"/>
              </a:rPr>
              <a:t>For shelter services</a:t>
            </a:r>
            <a:endParaRPr sz="1700" dirty="0">
              <a:solidFill>
                <a:srgbClr val="595959"/>
              </a:solidFill>
              <a:latin typeface="Verdana"/>
              <a:ea typeface="Verdana"/>
              <a:cs typeface="Verdana"/>
              <a:sym typeface="Verdana"/>
            </a:endParaRPr>
          </a:p>
          <a:p>
            <a:pPr marL="457200" marR="0" lvl="0" indent="0" algn="l" rtl="0">
              <a:lnSpc>
                <a:spcPct val="100000"/>
              </a:lnSpc>
              <a:spcBef>
                <a:spcPts val="315"/>
              </a:spcBef>
              <a:spcAft>
                <a:spcPts val="0"/>
              </a:spcAft>
              <a:buNone/>
            </a:pPr>
            <a:endParaRPr lang="en" sz="1500" dirty="0">
              <a:solidFill>
                <a:srgbClr val="595959"/>
              </a:solidFill>
              <a:latin typeface="Verdana"/>
              <a:ea typeface="Verdana"/>
              <a:cs typeface="Verdana"/>
              <a:sym typeface="Verdana"/>
            </a:endParaRPr>
          </a:p>
          <a:p>
            <a:pPr marL="457200" marR="0" lvl="0" indent="0" algn="l" rtl="0">
              <a:lnSpc>
                <a:spcPct val="100000"/>
              </a:lnSpc>
              <a:spcBef>
                <a:spcPts val="315"/>
              </a:spcBef>
              <a:spcAft>
                <a:spcPts val="0"/>
              </a:spcAft>
              <a:buNone/>
            </a:pPr>
            <a:r>
              <a:rPr lang="en" sz="1500" dirty="0">
                <a:solidFill>
                  <a:srgbClr val="595959"/>
                </a:solidFill>
                <a:latin typeface="Verdana"/>
                <a:ea typeface="Verdana"/>
                <a:cs typeface="Verdana"/>
                <a:sym typeface="Verdana"/>
              </a:rPr>
              <a:t>Timeliness measures the time it takes to create an element in HMIS. This measure applies even if the entry date is backdated. For instance, if a client originally came into a project on 6/1/2024, but they were not entered into that project in HMIS until 6/4/2024, the information will be considered out of compliance as it took 3 days to indicate that the client was enrolled in the project. Timeliness data cannot be corrected. </a:t>
            </a:r>
            <a:endParaRPr sz="1500" dirty="0">
              <a:solidFill>
                <a:srgbClr val="595959"/>
              </a:solidFill>
              <a:latin typeface="Verdana"/>
              <a:ea typeface="Verdana"/>
              <a:cs typeface="Verdana"/>
              <a:sym typeface="Verdana"/>
            </a:endParaRPr>
          </a:p>
          <a:p>
            <a:pPr marL="457200" marR="0" lvl="0" indent="0" algn="l" rtl="0">
              <a:lnSpc>
                <a:spcPct val="100000"/>
              </a:lnSpc>
              <a:spcBef>
                <a:spcPts val="315"/>
              </a:spcBef>
              <a:spcAft>
                <a:spcPts val="0"/>
              </a:spcAft>
              <a:buNone/>
            </a:pPr>
            <a:endParaRPr sz="1800" dirty="0">
              <a:solidFill>
                <a:srgbClr val="595959"/>
              </a:solidFill>
              <a:latin typeface="Verdana"/>
              <a:ea typeface="Verdana"/>
              <a:cs typeface="Verdana"/>
              <a:sym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8"/>
          <p:cNvSpPr txBox="1">
            <a:spLocks noGrp="1"/>
          </p:cNvSpPr>
          <p:nvPr>
            <p:ph type="title"/>
          </p:nvPr>
        </p:nvSpPr>
        <p:spPr>
          <a:xfrm>
            <a:off x="2450339" y="275225"/>
            <a:ext cx="4387783" cy="452120"/>
          </a:xfrm>
          <a:prstGeom prst="rect">
            <a:avLst/>
          </a:prstGeom>
          <a:noFill/>
          <a:ln>
            <a:noFill/>
          </a:ln>
        </p:spPr>
        <p:txBody>
          <a:bodyPr spcFirstLastPara="1" wrap="square" lIns="0" tIns="12700" rIns="0" bIns="0" anchor="t" anchorCtr="0">
            <a:noAutofit/>
          </a:bodyPr>
          <a:lstStyle/>
          <a:p>
            <a:pPr marL="12700" lvl="0" indent="0" algn="ctr" rtl="0">
              <a:lnSpc>
                <a:spcPct val="100000"/>
              </a:lnSpc>
              <a:spcBef>
                <a:spcPts val="0"/>
              </a:spcBef>
              <a:spcAft>
                <a:spcPts val="0"/>
              </a:spcAft>
              <a:buNone/>
            </a:pPr>
            <a:r>
              <a:rPr lang="en" dirty="0"/>
              <a:t>Who Participates</a:t>
            </a:r>
            <a:endParaRPr dirty="0"/>
          </a:p>
        </p:txBody>
      </p:sp>
      <p:sp>
        <p:nvSpPr>
          <p:cNvPr id="147" name="Google Shape;147;p28"/>
          <p:cNvSpPr txBox="1">
            <a:spLocks noGrp="1"/>
          </p:cNvSpPr>
          <p:nvPr>
            <p:ph type="body" idx="1"/>
          </p:nvPr>
        </p:nvSpPr>
        <p:spPr>
          <a:xfrm>
            <a:off x="384724" y="555066"/>
            <a:ext cx="8374551" cy="3300095"/>
          </a:xfrm>
          <a:prstGeom prst="rect">
            <a:avLst/>
          </a:prstGeom>
          <a:noFill/>
          <a:ln>
            <a:noFill/>
          </a:ln>
        </p:spPr>
        <p:txBody>
          <a:bodyPr spcFirstLastPara="1" wrap="square" lIns="0" tIns="587050" rIns="0" bIns="0" anchor="t" anchorCtr="0">
            <a:noAutofit/>
          </a:bodyPr>
          <a:lstStyle/>
          <a:p>
            <a:pPr marL="12700" marR="5080" lvl="0" indent="0" algn="l" rtl="0">
              <a:lnSpc>
                <a:spcPct val="114599"/>
              </a:lnSpc>
              <a:spcBef>
                <a:spcPts val="0"/>
              </a:spcBef>
              <a:spcAft>
                <a:spcPts val="0"/>
              </a:spcAft>
              <a:buNone/>
            </a:pPr>
            <a:r>
              <a:rPr lang="en" dirty="0"/>
              <a:t>All projects, regardless of funding, are required to participate in the quarterly  data quality process. So long as a project is active and has at least one client  enrolled.</a:t>
            </a:r>
          </a:p>
          <a:p>
            <a:pPr marL="12700" marR="5080" lvl="0" indent="0" algn="l" rtl="0">
              <a:lnSpc>
                <a:spcPct val="114599"/>
              </a:lnSpc>
              <a:spcBef>
                <a:spcPts val="0"/>
              </a:spcBef>
              <a:spcAft>
                <a:spcPts val="0"/>
              </a:spcAft>
              <a:buNone/>
            </a:pPr>
            <a:endParaRPr lang="en" dirty="0"/>
          </a:p>
          <a:p>
            <a:pPr marL="12700" marR="5080" lvl="0" indent="0" algn="l" rtl="0">
              <a:lnSpc>
                <a:spcPct val="114599"/>
              </a:lnSpc>
              <a:spcBef>
                <a:spcPts val="0"/>
              </a:spcBef>
              <a:spcAft>
                <a:spcPts val="0"/>
              </a:spcAft>
              <a:buNone/>
            </a:pPr>
            <a:r>
              <a:rPr lang="en" dirty="0"/>
              <a:t>Please refer to the </a:t>
            </a:r>
            <a:r>
              <a:rPr lang="en-US" dirty="0"/>
              <a:t>list of currently active projects </a:t>
            </a:r>
            <a:r>
              <a:rPr lang="en" dirty="0"/>
              <a:t>that are expected to  participate in the data quality process.</a:t>
            </a:r>
            <a:r>
              <a:rPr lang="en-US" dirty="0"/>
              <a:t> </a:t>
            </a:r>
          </a:p>
          <a:p>
            <a:pPr marL="12700" marR="690245" lvl="0" indent="0" algn="l" rtl="0">
              <a:lnSpc>
                <a:spcPct val="114599"/>
              </a:lnSpc>
              <a:spcBef>
                <a:spcPts val="1575"/>
              </a:spcBef>
              <a:spcAft>
                <a:spcPts val="0"/>
              </a:spcAft>
              <a:buNone/>
            </a:pPr>
            <a:r>
              <a:rPr lang="en-US" dirty="0">
                <a:hlinkClick r:id="rId3"/>
              </a:rPr>
              <a:t>https://hmis.allchicago.org/hc/en-us/articles/115005062126</a:t>
            </a:r>
            <a:endParaRPr lang="en-US" dirty="0"/>
          </a:p>
          <a:p>
            <a:pPr marL="12700" marR="690245" lvl="0" indent="0" algn="l" rtl="0">
              <a:lnSpc>
                <a:spcPct val="114599"/>
              </a:lnSpc>
              <a:spcBef>
                <a:spcPts val="1575"/>
              </a:spcBef>
              <a:spcAft>
                <a:spcPts val="0"/>
              </a:spcAft>
              <a:buNone/>
            </a:pPr>
            <a:r>
              <a:rPr lang="en-US" dirty="0"/>
              <a:t>If the project does not enter data into HMIS they are not required to participate in the DQ process. </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9"/>
          <p:cNvSpPr txBox="1">
            <a:spLocks noGrp="1"/>
          </p:cNvSpPr>
          <p:nvPr>
            <p:ph type="title"/>
          </p:nvPr>
        </p:nvSpPr>
        <p:spPr>
          <a:xfrm>
            <a:off x="3397885" y="275225"/>
            <a:ext cx="2349500" cy="452120"/>
          </a:xfrm>
          <a:prstGeom prst="rect">
            <a:avLst/>
          </a:prstGeom>
          <a:noFill/>
          <a:ln>
            <a:noFill/>
          </a:ln>
        </p:spPr>
        <p:txBody>
          <a:bodyPr spcFirstLastPara="1" wrap="square" lIns="0" tIns="12700" rIns="0" bIns="0" anchor="t" anchorCtr="0">
            <a:noAutofit/>
          </a:bodyPr>
          <a:lstStyle/>
          <a:p>
            <a:pPr marL="12700" lvl="0" indent="0" algn="l" rtl="0">
              <a:lnSpc>
                <a:spcPct val="100000"/>
              </a:lnSpc>
              <a:spcBef>
                <a:spcPts val="0"/>
              </a:spcBef>
              <a:spcAft>
                <a:spcPts val="0"/>
              </a:spcAft>
              <a:buNone/>
            </a:pPr>
            <a:r>
              <a:rPr lang="en" dirty="0"/>
              <a:t>Report Details</a:t>
            </a:r>
            <a:endParaRPr dirty="0"/>
          </a:p>
        </p:txBody>
      </p:sp>
      <p:sp>
        <p:nvSpPr>
          <p:cNvPr id="153" name="Google Shape;153;p29"/>
          <p:cNvSpPr txBox="1"/>
          <p:nvPr/>
        </p:nvSpPr>
        <p:spPr>
          <a:xfrm>
            <a:off x="455295" y="1018559"/>
            <a:ext cx="8233409" cy="2767057"/>
          </a:xfrm>
          <a:prstGeom prst="rect">
            <a:avLst/>
          </a:prstGeom>
          <a:noFill/>
          <a:ln>
            <a:noFill/>
          </a:ln>
        </p:spPr>
        <p:txBody>
          <a:bodyPr spcFirstLastPara="1" wrap="square" lIns="0" tIns="12700" rIns="0" bIns="0" anchor="t" anchorCtr="0">
            <a:noAutofit/>
          </a:bodyPr>
          <a:lstStyle/>
          <a:p>
            <a:pPr marL="12065" marR="5080">
              <a:lnSpc>
                <a:spcPct val="115100"/>
              </a:lnSpc>
              <a:buClr>
                <a:srgbClr val="595959"/>
              </a:buClr>
              <a:buSzPts val="1900"/>
            </a:pPr>
            <a:r>
              <a:rPr lang="en-US" sz="1900" dirty="0">
                <a:solidFill>
                  <a:srgbClr val="595959"/>
                </a:solidFill>
                <a:latin typeface="Verdana"/>
                <a:ea typeface="Verdana"/>
                <a:cs typeface="Verdana"/>
                <a:sym typeface="Verdana"/>
              </a:rPr>
              <a:t>Reports must be generated for 1 project at a time</a:t>
            </a:r>
          </a:p>
          <a:p>
            <a:pPr marL="12065" marR="5080">
              <a:lnSpc>
                <a:spcPct val="115100"/>
              </a:lnSpc>
              <a:buClr>
                <a:srgbClr val="595959"/>
              </a:buClr>
              <a:buSzPts val="1900"/>
            </a:pPr>
            <a:r>
              <a:rPr lang="en-US" sz="1900" dirty="0">
                <a:solidFill>
                  <a:srgbClr val="595959"/>
                </a:solidFill>
                <a:latin typeface="Verdana"/>
                <a:ea typeface="Verdana"/>
                <a:cs typeface="Verdana"/>
                <a:sym typeface="Verdana"/>
              </a:rPr>
              <a:t> </a:t>
            </a:r>
            <a:endParaRPr lang="en-US" sz="1900" dirty="0">
              <a:latin typeface="Verdana"/>
              <a:ea typeface="Verdana"/>
              <a:cs typeface="Verdana"/>
              <a:sym typeface="Verdana"/>
            </a:endParaRPr>
          </a:p>
          <a:p>
            <a:pPr marL="12065" marR="5080" lvl="0" algn="l" rtl="0">
              <a:lnSpc>
                <a:spcPct val="115100"/>
              </a:lnSpc>
              <a:spcBef>
                <a:spcPts val="0"/>
              </a:spcBef>
              <a:spcAft>
                <a:spcPts val="0"/>
              </a:spcAft>
              <a:buClr>
                <a:srgbClr val="595959"/>
              </a:buClr>
              <a:buSzPts val="1900"/>
            </a:pPr>
            <a:r>
              <a:rPr lang="en" sz="1900" dirty="0">
                <a:solidFill>
                  <a:srgbClr val="595959"/>
                </a:solidFill>
                <a:latin typeface="Verdana"/>
                <a:ea typeface="Verdana"/>
                <a:cs typeface="Verdana"/>
                <a:sym typeface="Verdana"/>
              </a:rPr>
              <a:t>The report will be looking at the period from April 1, 2024, to June 30, 202</a:t>
            </a:r>
            <a:r>
              <a:rPr lang="en-US" sz="1900" dirty="0">
                <a:solidFill>
                  <a:srgbClr val="595959"/>
                </a:solidFill>
                <a:latin typeface="Verdana"/>
                <a:ea typeface="Verdana"/>
                <a:cs typeface="Verdana"/>
                <a:sym typeface="Verdana"/>
              </a:rPr>
              <a:t>4</a:t>
            </a:r>
          </a:p>
          <a:p>
            <a:pPr marL="12065" marR="5080" lvl="0" algn="l" rtl="0">
              <a:lnSpc>
                <a:spcPct val="115100"/>
              </a:lnSpc>
              <a:spcBef>
                <a:spcPts val="0"/>
              </a:spcBef>
              <a:spcAft>
                <a:spcPts val="0"/>
              </a:spcAft>
              <a:buClr>
                <a:srgbClr val="595959"/>
              </a:buClr>
              <a:buSzPts val="1900"/>
            </a:pPr>
            <a:endParaRPr sz="1900" dirty="0">
              <a:latin typeface="Verdana"/>
              <a:ea typeface="Verdana"/>
              <a:cs typeface="Verdana"/>
              <a:sym typeface="Verdana"/>
            </a:endParaRPr>
          </a:p>
          <a:p>
            <a:pPr marL="12065" marR="0" lvl="0" algn="l" rtl="0">
              <a:lnSpc>
                <a:spcPct val="100000"/>
              </a:lnSpc>
              <a:spcBef>
                <a:spcPts val="345"/>
              </a:spcBef>
              <a:spcAft>
                <a:spcPts val="0"/>
              </a:spcAft>
              <a:buClr>
                <a:srgbClr val="595959"/>
              </a:buClr>
              <a:buSzPts val="1900"/>
            </a:pPr>
            <a:r>
              <a:rPr lang="en" sz="1900" dirty="0">
                <a:solidFill>
                  <a:srgbClr val="595959"/>
                </a:solidFill>
                <a:latin typeface="Verdana"/>
                <a:ea typeface="Verdana"/>
                <a:cs typeface="Verdana"/>
                <a:sym typeface="Verdana"/>
              </a:rPr>
              <a:t>In the report, the point-in-time date is set for </a:t>
            </a:r>
            <a:r>
              <a:rPr lang="en-US" sz="1900" dirty="0">
                <a:solidFill>
                  <a:srgbClr val="595959"/>
                </a:solidFill>
                <a:latin typeface="Verdana"/>
                <a:ea typeface="Verdana"/>
                <a:cs typeface="Verdana"/>
                <a:sym typeface="Verdana"/>
              </a:rPr>
              <a:t>May 23</a:t>
            </a:r>
            <a:r>
              <a:rPr lang="en" sz="1900" dirty="0">
                <a:solidFill>
                  <a:srgbClr val="595959"/>
                </a:solidFill>
                <a:latin typeface="Verdana"/>
                <a:ea typeface="Verdana"/>
                <a:cs typeface="Verdana"/>
                <a:sym typeface="Verdana"/>
              </a:rPr>
              <a:t>, 2024 (PIT Date Plus one day) </a:t>
            </a:r>
            <a:endParaRPr sz="1900" dirty="0">
              <a:latin typeface="Verdana"/>
              <a:ea typeface="Verdana"/>
              <a:cs typeface="Verdana"/>
              <a:sym typeface="Verdana"/>
            </a:endParaRPr>
          </a:p>
          <a:p>
            <a:pPr marL="469265" marR="320040" lvl="1" algn="l" rtl="0">
              <a:lnSpc>
                <a:spcPct val="115100"/>
              </a:lnSpc>
              <a:spcBef>
                <a:spcPts val="0"/>
              </a:spcBef>
              <a:spcAft>
                <a:spcPts val="0"/>
              </a:spcAft>
              <a:buClr>
                <a:srgbClr val="595959"/>
              </a:buClr>
              <a:buSzPts val="1900"/>
            </a:pPr>
            <a:r>
              <a:rPr lang="en" sz="1700" b="0" i="0" u="none" strike="noStrike" cap="none" dirty="0">
                <a:solidFill>
                  <a:srgbClr val="595959"/>
                </a:solidFill>
                <a:latin typeface="Caladea"/>
                <a:ea typeface="Caladea"/>
                <a:cs typeface="Caladea"/>
                <a:sym typeface="Caladea"/>
              </a:rPr>
              <a:t>This looks at how many clients were enrolled on the night of </a:t>
            </a:r>
            <a:r>
              <a:rPr lang="en-US" sz="1700" b="0" i="0" u="none" strike="noStrike" cap="none" dirty="0">
                <a:solidFill>
                  <a:srgbClr val="595959"/>
                </a:solidFill>
                <a:latin typeface="Caladea"/>
                <a:ea typeface="Caladea"/>
                <a:cs typeface="Caladea"/>
                <a:sym typeface="Caladea"/>
              </a:rPr>
              <a:t>May </a:t>
            </a:r>
            <a:r>
              <a:rPr lang="en-US" sz="1700" dirty="0">
                <a:solidFill>
                  <a:srgbClr val="595959"/>
                </a:solidFill>
                <a:latin typeface="Caladea"/>
                <a:ea typeface="Caladea"/>
                <a:cs typeface="Caladea"/>
                <a:sym typeface="Caladea"/>
              </a:rPr>
              <a:t>22</a:t>
            </a:r>
            <a:r>
              <a:rPr lang="en-US" sz="1700" baseline="30000" dirty="0">
                <a:solidFill>
                  <a:srgbClr val="595959"/>
                </a:solidFill>
                <a:latin typeface="Caladea"/>
                <a:ea typeface="Caladea"/>
                <a:cs typeface="Caladea"/>
                <a:sym typeface="Caladea"/>
              </a:rPr>
              <a:t>nd</a:t>
            </a:r>
            <a:r>
              <a:rPr lang="en-US" sz="1700" dirty="0">
                <a:solidFill>
                  <a:srgbClr val="595959"/>
                </a:solidFill>
                <a:latin typeface="Caladea"/>
                <a:ea typeface="Caladea"/>
                <a:cs typeface="Caladea"/>
                <a:sym typeface="Caladea"/>
              </a:rPr>
              <a:t> </a:t>
            </a:r>
            <a:r>
              <a:rPr lang="en" sz="1700" b="0" i="0" u="none" strike="noStrike" cap="none" dirty="0">
                <a:solidFill>
                  <a:srgbClr val="595959"/>
                </a:solidFill>
                <a:latin typeface="Caladea"/>
                <a:ea typeface="Caladea"/>
                <a:cs typeface="Caladea"/>
                <a:sym typeface="Caladea"/>
              </a:rPr>
              <a:t>against how many units/beds the project is reported to have</a:t>
            </a:r>
            <a:endParaRPr sz="1700" b="0" i="0" u="none" strike="noStrike" cap="none" dirty="0">
              <a:latin typeface="Caladea"/>
              <a:ea typeface="Caladea"/>
              <a:cs typeface="Caladea"/>
              <a:sym typeface="Calad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0"/>
          <p:cNvSpPr txBox="1">
            <a:spLocks noGrp="1"/>
          </p:cNvSpPr>
          <p:nvPr>
            <p:ph type="title"/>
          </p:nvPr>
        </p:nvSpPr>
        <p:spPr>
          <a:xfrm>
            <a:off x="2619227" y="275225"/>
            <a:ext cx="3907154" cy="452120"/>
          </a:xfrm>
          <a:prstGeom prst="rect">
            <a:avLst/>
          </a:prstGeom>
          <a:noFill/>
          <a:ln>
            <a:noFill/>
          </a:ln>
        </p:spPr>
        <p:txBody>
          <a:bodyPr spcFirstLastPara="1" wrap="square" lIns="0" tIns="12700" rIns="0" bIns="0" anchor="t" anchorCtr="0">
            <a:noAutofit/>
          </a:bodyPr>
          <a:lstStyle/>
          <a:p>
            <a:pPr marL="12700" lvl="0" indent="0" algn="l" rtl="0">
              <a:lnSpc>
                <a:spcPct val="100000"/>
              </a:lnSpc>
              <a:spcBef>
                <a:spcPts val="0"/>
              </a:spcBef>
              <a:spcAft>
                <a:spcPts val="0"/>
              </a:spcAft>
              <a:buNone/>
            </a:pPr>
            <a:r>
              <a:rPr lang="en" dirty="0"/>
              <a:t>This Quarter’s Overview</a:t>
            </a:r>
            <a:endParaRPr dirty="0"/>
          </a:p>
        </p:txBody>
      </p:sp>
      <p:sp>
        <p:nvSpPr>
          <p:cNvPr id="159" name="Google Shape;159;p30"/>
          <p:cNvSpPr txBox="1"/>
          <p:nvPr/>
        </p:nvSpPr>
        <p:spPr>
          <a:xfrm>
            <a:off x="467607" y="1156207"/>
            <a:ext cx="8025130" cy="2797175"/>
          </a:xfrm>
          <a:prstGeom prst="rect">
            <a:avLst/>
          </a:prstGeom>
          <a:noFill/>
          <a:ln>
            <a:noFill/>
          </a:ln>
        </p:spPr>
        <p:txBody>
          <a:bodyPr spcFirstLastPara="1" wrap="square" lIns="0" tIns="12700" rIns="0" bIns="0" anchor="t" anchorCtr="0">
            <a:noAutofit/>
          </a:bodyPr>
          <a:lstStyle/>
          <a:p>
            <a:pPr marL="386715" marR="291465" lvl="0" indent="-374650" algn="l" rtl="0">
              <a:lnSpc>
                <a:spcPct val="115100"/>
              </a:lnSpc>
              <a:spcBef>
                <a:spcPts val="0"/>
              </a:spcBef>
              <a:spcAft>
                <a:spcPts val="0"/>
              </a:spcAft>
              <a:buClr>
                <a:srgbClr val="595959"/>
              </a:buClr>
              <a:buSzPts val="1900"/>
              <a:buFont typeface="Arial"/>
              <a:buChar char="●"/>
            </a:pPr>
            <a:r>
              <a:rPr lang="en" dirty="0">
                <a:solidFill>
                  <a:srgbClr val="595959"/>
                </a:solidFill>
                <a:latin typeface="Verdana"/>
                <a:ea typeface="Verdana"/>
                <a:cs typeface="Verdana"/>
                <a:sym typeface="Verdana"/>
              </a:rPr>
              <a:t>Data Quality process will go from </a:t>
            </a:r>
            <a:r>
              <a:rPr lang="en-US" dirty="0">
                <a:solidFill>
                  <a:srgbClr val="595959"/>
                </a:solidFill>
                <a:latin typeface="Verdana"/>
                <a:ea typeface="Verdana"/>
                <a:cs typeface="Verdana"/>
                <a:sym typeface="Verdana"/>
              </a:rPr>
              <a:t>August 19</a:t>
            </a:r>
            <a:r>
              <a:rPr lang="en-US" baseline="30000" dirty="0">
                <a:solidFill>
                  <a:srgbClr val="595959"/>
                </a:solidFill>
                <a:latin typeface="Verdana"/>
                <a:ea typeface="Verdana"/>
                <a:cs typeface="Verdana"/>
                <a:sym typeface="Verdana"/>
              </a:rPr>
              <a:t>th</a:t>
            </a:r>
            <a:r>
              <a:rPr lang="en-US" dirty="0">
                <a:solidFill>
                  <a:srgbClr val="595959"/>
                </a:solidFill>
                <a:latin typeface="Verdana"/>
                <a:ea typeface="Verdana"/>
                <a:cs typeface="Verdana"/>
                <a:sym typeface="Verdana"/>
              </a:rPr>
              <a:t> </a:t>
            </a:r>
            <a:r>
              <a:rPr lang="en" dirty="0">
                <a:solidFill>
                  <a:srgbClr val="595959"/>
                </a:solidFill>
                <a:latin typeface="Verdana"/>
                <a:ea typeface="Verdana"/>
                <a:cs typeface="Verdana"/>
                <a:sym typeface="Verdana"/>
              </a:rPr>
              <a:t>– </a:t>
            </a:r>
            <a:r>
              <a:rPr lang="en-US" dirty="0">
                <a:solidFill>
                  <a:srgbClr val="595959"/>
                </a:solidFill>
                <a:latin typeface="Verdana"/>
                <a:ea typeface="Verdana"/>
                <a:cs typeface="Verdana"/>
                <a:sym typeface="Verdana"/>
              </a:rPr>
              <a:t>August 30</a:t>
            </a:r>
            <a:r>
              <a:rPr lang="en-US" baseline="30000" dirty="0">
                <a:solidFill>
                  <a:srgbClr val="595959"/>
                </a:solidFill>
                <a:latin typeface="Verdana"/>
                <a:ea typeface="Verdana"/>
                <a:cs typeface="Verdana"/>
                <a:sym typeface="Verdana"/>
              </a:rPr>
              <a:t>th</a:t>
            </a:r>
            <a:r>
              <a:rPr lang="en-US" dirty="0">
                <a:solidFill>
                  <a:srgbClr val="595959"/>
                </a:solidFill>
                <a:latin typeface="Verdana"/>
                <a:ea typeface="Verdana"/>
                <a:cs typeface="Verdana"/>
                <a:sym typeface="Verdana"/>
              </a:rPr>
              <a:t> </a:t>
            </a:r>
            <a:endParaRPr lang="en" dirty="0">
              <a:solidFill>
                <a:srgbClr val="595959"/>
              </a:solidFill>
              <a:latin typeface="Verdana"/>
              <a:ea typeface="Verdana"/>
              <a:cs typeface="Verdana"/>
              <a:sym typeface="Verdana"/>
            </a:endParaRPr>
          </a:p>
          <a:p>
            <a:pPr marL="386715" marR="291465" indent="-374650">
              <a:lnSpc>
                <a:spcPct val="115100"/>
              </a:lnSpc>
              <a:buClr>
                <a:srgbClr val="595959"/>
              </a:buClr>
              <a:buSzPts val="1900"/>
              <a:buFont typeface="Arial"/>
              <a:buChar char="●"/>
            </a:pPr>
            <a:r>
              <a:rPr lang="en" dirty="0">
                <a:solidFill>
                  <a:srgbClr val="595959"/>
                </a:solidFill>
                <a:latin typeface="Verdana"/>
                <a:ea typeface="Verdana"/>
                <a:cs typeface="Verdana"/>
                <a:sym typeface="Verdana"/>
              </a:rPr>
              <a:t>There will only be one round for submissions. Providers will not need to send in DQ reports until they are ready for final submission. </a:t>
            </a:r>
          </a:p>
          <a:p>
            <a:pPr marL="386715" marR="291465" lvl="0" indent="-374650" algn="l" rtl="0">
              <a:lnSpc>
                <a:spcPct val="115100"/>
              </a:lnSpc>
              <a:spcBef>
                <a:spcPts val="0"/>
              </a:spcBef>
              <a:spcAft>
                <a:spcPts val="0"/>
              </a:spcAft>
              <a:buClr>
                <a:srgbClr val="595959"/>
              </a:buClr>
              <a:buSzPts val="1900"/>
              <a:buFont typeface="Arial"/>
              <a:buChar char="●"/>
            </a:pPr>
            <a:r>
              <a:rPr lang="en" dirty="0">
                <a:solidFill>
                  <a:srgbClr val="595959"/>
                </a:solidFill>
                <a:latin typeface="Verdana"/>
                <a:ea typeface="Verdana"/>
                <a:cs typeface="Verdana"/>
                <a:sym typeface="Verdana"/>
              </a:rPr>
              <a:t>BusinessObjects reports, which can only be downloaded by users with access to BusinessObjects, will cover the  following:</a:t>
            </a:r>
            <a:endParaRPr dirty="0">
              <a:latin typeface="Verdana"/>
              <a:ea typeface="Verdana"/>
              <a:cs typeface="Verdana"/>
              <a:sym typeface="Verdana"/>
            </a:endParaRPr>
          </a:p>
          <a:p>
            <a:pPr marL="843914" marR="0" lvl="1" indent="-351789" algn="l" rtl="0">
              <a:lnSpc>
                <a:spcPct val="100000"/>
              </a:lnSpc>
              <a:spcBef>
                <a:spcPts val="355"/>
              </a:spcBef>
              <a:spcAft>
                <a:spcPts val="0"/>
              </a:spcAft>
              <a:buClr>
                <a:srgbClr val="595959"/>
              </a:buClr>
              <a:buSzPts val="1600"/>
              <a:buFont typeface="Arial"/>
              <a:buChar char="○"/>
            </a:pPr>
            <a:r>
              <a:rPr lang="en" b="0" i="0" u="none" strike="noStrike" cap="none" dirty="0">
                <a:solidFill>
                  <a:srgbClr val="595959"/>
                </a:solidFill>
                <a:latin typeface="Caladea"/>
                <a:ea typeface="Caladea"/>
                <a:cs typeface="Caladea"/>
                <a:sym typeface="Caladea"/>
              </a:rPr>
              <a:t>Missing values</a:t>
            </a:r>
            <a:endParaRPr b="0" i="0" u="none" strike="noStrike" cap="none" dirty="0">
              <a:latin typeface="Caladea"/>
              <a:ea typeface="Caladea"/>
              <a:cs typeface="Caladea"/>
              <a:sym typeface="Caladea"/>
            </a:endParaRPr>
          </a:p>
          <a:p>
            <a:pPr marL="843914" marR="0" lvl="1" indent="-351789" algn="l" rtl="0">
              <a:lnSpc>
                <a:spcPct val="100000"/>
              </a:lnSpc>
              <a:spcBef>
                <a:spcPts val="254"/>
              </a:spcBef>
              <a:spcAft>
                <a:spcPts val="0"/>
              </a:spcAft>
              <a:buClr>
                <a:srgbClr val="595959"/>
              </a:buClr>
              <a:buSzPts val="1600"/>
              <a:buFont typeface="Arial"/>
              <a:buChar char="○"/>
            </a:pPr>
            <a:r>
              <a:rPr lang="en" b="0" i="0" u="none" strike="noStrike" cap="none" dirty="0">
                <a:solidFill>
                  <a:srgbClr val="595959"/>
                </a:solidFill>
                <a:latin typeface="Caladea"/>
                <a:ea typeface="Caladea"/>
                <a:cs typeface="Caladea"/>
                <a:sym typeface="Caladea"/>
              </a:rPr>
              <a:t>Child-only entries</a:t>
            </a:r>
          </a:p>
          <a:p>
            <a:pPr marL="843914" lvl="1" indent="-351789">
              <a:spcBef>
                <a:spcPts val="254"/>
              </a:spcBef>
              <a:buClr>
                <a:srgbClr val="595959"/>
              </a:buClr>
              <a:buSzPts val="1600"/>
              <a:buFont typeface="Arial"/>
              <a:buChar char="○"/>
            </a:pPr>
            <a:r>
              <a:rPr lang="en-US" dirty="0">
                <a:solidFill>
                  <a:srgbClr val="595959"/>
                </a:solidFill>
                <a:latin typeface="Caladea"/>
                <a:ea typeface="Caladea"/>
                <a:cs typeface="Caladea"/>
                <a:sym typeface="Caladea"/>
              </a:rPr>
              <a:t>Bed utilization</a:t>
            </a:r>
          </a:p>
          <a:p>
            <a:pPr marL="386715" indent="-374650">
              <a:spcBef>
                <a:spcPts val="245"/>
              </a:spcBef>
              <a:buClr>
                <a:srgbClr val="595959"/>
              </a:buClr>
              <a:buSzPts val="1900"/>
              <a:buFont typeface="Arial"/>
              <a:buChar char="●"/>
            </a:pPr>
            <a:r>
              <a:rPr lang="en" dirty="0">
                <a:solidFill>
                  <a:srgbClr val="595959"/>
                </a:solidFill>
                <a:latin typeface="Verdana"/>
                <a:ea typeface="Verdana"/>
                <a:cs typeface="Verdana"/>
                <a:sym typeface="Verdana"/>
              </a:rPr>
              <a:t>Changes made in HMIS will not generate in BusinessObjects until the foll</a:t>
            </a:r>
            <a:r>
              <a:rPr lang="en-US" dirty="0">
                <a:solidFill>
                  <a:srgbClr val="595959"/>
                </a:solidFill>
                <a:latin typeface="Verdana"/>
                <a:ea typeface="Verdana"/>
                <a:cs typeface="Verdana"/>
                <a:sym typeface="Verdana"/>
              </a:rPr>
              <a:t>ow</a:t>
            </a:r>
            <a:r>
              <a:rPr lang="en" dirty="0">
                <a:solidFill>
                  <a:srgbClr val="595959"/>
                </a:solidFill>
                <a:latin typeface="Verdana"/>
                <a:ea typeface="Verdana"/>
                <a:cs typeface="Verdana"/>
                <a:sym typeface="Verdana"/>
              </a:rPr>
              <a:t>ing day.</a:t>
            </a:r>
          </a:p>
          <a:p>
            <a:pPr marL="386715" marR="0" lvl="0" indent="-374650" algn="l" rtl="0">
              <a:lnSpc>
                <a:spcPct val="100000"/>
              </a:lnSpc>
              <a:spcBef>
                <a:spcPts val="245"/>
              </a:spcBef>
              <a:spcAft>
                <a:spcPts val="0"/>
              </a:spcAft>
              <a:buClr>
                <a:srgbClr val="595959"/>
              </a:buClr>
              <a:buSzPts val="1900"/>
              <a:buFont typeface="Arial"/>
              <a:buChar char="●"/>
            </a:pPr>
            <a:r>
              <a:rPr lang="en" dirty="0">
                <a:solidFill>
                  <a:srgbClr val="595959"/>
                </a:solidFill>
                <a:latin typeface="Verdana"/>
                <a:ea typeface="Verdana"/>
                <a:cs typeface="Verdana"/>
                <a:sym typeface="Verdana"/>
              </a:rPr>
              <a:t>The SQL report will be sent to ATAs and will cover the following:</a:t>
            </a:r>
            <a:endParaRPr dirty="0">
              <a:latin typeface="Verdana"/>
              <a:ea typeface="Verdana"/>
              <a:cs typeface="Verdana"/>
              <a:sym typeface="Verdana"/>
            </a:endParaRPr>
          </a:p>
          <a:p>
            <a:pPr marL="843914" marR="0" lvl="1" indent="-351789" algn="l" rtl="0">
              <a:lnSpc>
                <a:spcPct val="100000"/>
              </a:lnSpc>
              <a:spcBef>
                <a:spcPts val="355"/>
              </a:spcBef>
              <a:spcAft>
                <a:spcPts val="0"/>
              </a:spcAft>
              <a:buClr>
                <a:srgbClr val="595959"/>
              </a:buClr>
              <a:buSzPts val="1600"/>
              <a:buFont typeface="Arial"/>
              <a:buChar char="○"/>
            </a:pPr>
            <a:r>
              <a:rPr lang="en" b="0" i="0" u="none" strike="noStrike" cap="none" dirty="0">
                <a:solidFill>
                  <a:srgbClr val="595959"/>
                </a:solidFill>
                <a:latin typeface="Caladea"/>
                <a:ea typeface="Caladea"/>
                <a:cs typeface="Caladea"/>
                <a:sym typeface="Caladea"/>
              </a:rPr>
              <a:t>Timeliness</a:t>
            </a:r>
            <a:endParaRPr b="0" i="0" u="none" strike="noStrike" cap="none" dirty="0">
              <a:latin typeface="Caladea"/>
              <a:ea typeface="Caladea"/>
              <a:cs typeface="Caladea"/>
              <a:sym typeface="Calad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0"/>
          <p:cNvSpPr txBox="1">
            <a:spLocks noGrp="1"/>
          </p:cNvSpPr>
          <p:nvPr>
            <p:ph type="title"/>
          </p:nvPr>
        </p:nvSpPr>
        <p:spPr>
          <a:xfrm>
            <a:off x="2619227" y="275225"/>
            <a:ext cx="3907154" cy="452120"/>
          </a:xfrm>
          <a:prstGeom prst="rect">
            <a:avLst/>
          </a:prstGeom>
          <a:noFill/>
          <a:ln>
            <a:noFill/>
          </a:ln>
        </p:spPr>
        <p:txBody>
          <a:bodyPr spcFirstLastPara="1" wrap="square" lIns="0" tIns="12700" rIns="0" bIns="0" anchor="t" anchorCtr="0">
            <a:noAutofit/>
          </a:bodyPr>
          <a:lstStyle/>
          <a:p>
            <a:pPr marL="12700" lvl="0" indent="0" algn="l" rtl="0">
              <a:lnSpc>
                <a:spcPct val="100000"/>
              </a:lnSpc>
              <a:spcBef>
                <a:spcPts val="0"/>
              </a:spcBef>
              <a:spcAft>
                <a:spcPts val="0"/>
              </a:spcAft>
              <a:buNone/>
            </a:pPr>
            <a:r>
              <a:rPr lang="en-US" dirty="0"/>
              <a:t>Submission Process</a:t>
            </a:r>
          </a:p>
        </p:txBody>
      </p:sp>
      <p:sp>
        <p:nvSpPr>
          <p:cNvPr id="159" name="Google Shape;159;p30"/>
          <p:cNvSpPr txBox="1"/>
          <p:nvPr/>
        </p:nvSpPr>
        <p:spPr>
          <a:xfrm>
            <a:off x="752888" y="919454"/>
            <a:ext cx="8025130" cy="2797175"/>
          </a:xfrm>
          <a:prstGeom prst="rect">
            <a:avLst/>
          </a:prstGeom>
          <a:noFill/>
          <a:ln>
            <a:noFill/>
          </a:ln>
        </p:spPr>
        <p:txBody>
          <a:bodyPr spcFirstLastPara="1" wrap="square" lIns="0" tIns="12700" rIns="0" bIns="0" anchor="t" anchorCtr="0">
            <a:noAutofit/>
          </a:bodyPr>
          <a:lstStyle/>
          <a:p>
            <a:pPr marL="12065" marR="291465" lvl="0">
              <a:lnSpc>
                <a:spcPct val="115100"/>
              </a:lnSpc>
              <a:buClr>
                <a:srgbClr val="595959"/>
              </a:buClr>
              <a:buSzPts val="1900"/>
            </a:pPr>
            <a:r>
              <a:rPr lang="en-US" dirty="0">
                <a:solidFill>
                  <a:srgbClr val="595959"/>
                </a:solidFill>
                <a:latin typeface="Verdana"/>
                <a:ea typeface="Verdana"/>
                <a:cs typeface="Verdana"/>
                <a:sym typeface="Verdana"/>
              </a:rPr>
              <a:t>Reports are to be submitted by the August 30</a:t>
            </a:r>
            <a:r>
              <a:rPr lang="en-US" baseline="30000" dirty="0">
                <a:solidFill>
                  <a:srgbClr val="595959"/>
                </a:solidFill>
                <a:latin typeface="Verdana"/>
                <a:ea typeface="Verdana"/>
                <a:cs typeface="Verdana"/>
                <a:sym typeface="Verdana"/>
              </a:rPr>
              <a:t>th</a:t>
            </a:r>
            <a:r>
              <a:rPr lang="en-US" dirty="0">
                <a:solidFill>
                  <a:srgbClr val="595959"/>
                </a:solidFill>
                <a:latin typeface="Verdana"/>
                <a:ea typeface="Verdana"/>
                <a:cs typeface="Verdana"/>
                <a:sym typeface="Verdana"/>
              </a:rPr>
              <a:t> deadline.</a:t>
            </a:r>
          </a:p>
          <a:p>
            <a:pPr marL="12065" marR="291465" lvl="0">
              <a:lnSpc>
                <a:spcPct val="115100"/>
              </a:lnSpc>
              <a:buClr>
                <a:srgbClr val="595959"/>
              </a:buClr>
              <a:buSzPts val="1900"/>
            </a:pPr>
            <a:endParaRPr lang="en-US" dirty="0">
              <a:solidFill>
                <a:srgbClr val="595959"/>
              </a:solidFill>
              <a:latin typeface="Verdana"/>
              <a:ea typeface="Verdana"/>
              <a:cs typeface="Verdana"/>
              <a:sym typeface="Verdana"/>
            </a:endParaRPr>
          </a:p>
          <a:p>
            <a:pPr marL="12065" marR="291465" lvl="0">
              <a:lnSpc>
                <a:spcPct val="115100"/>
              </a:lnSpc>
              <a:buClr>
                <a:srgbClr val="595959"/>
              </a:buClr>
              <a:buSzPts val="1900"/>
            </a:pPr>
            <a:r>
              <a:rPr lang="en-US" dirty="0">
                <a:solidFill>
                  <a:srgbClr val="595959"/>
                </a:solidFill>
                <a:latin typeface="Verdana"/>
                <a:ea typeface="Verdana"/>
                <a:cs typeface="Verdana"/>
                <a:sym typeface="Verdana"/>
              </a:rPr>
              <a:t>Files must be renamed using the ChicagoDQ_----_yyyy-mm-dd template.</a:t>
            </a:r>
          </a:p>
          <a:p>
            <a:pPr marL="12065" marR="291465" lvl="2">
              <a:lnSpc>
                <a:spcPct val="115100"/>
              </a:lnSpc>
              <a:buClr>
                <a:srgbClr val="595959"/>
              </a:buClr>
              <a:buSzPts val="1900"/>
            </a:pPr>
            <a:r>
              <a:rPr lang="en-US" dirty="0">
                <a:solidFill>
                  <a:srgbClr val="595959"/>
                </a:solidFill>
                <a:latin typeface="Verdana"/>
                <a:ea typeface="Verdana"/>
                <a:cs typeface="Verdana"/>
                <a:sym typeface="Verdana"/>
              </a:rPr>
              <a:t>Adjust the project ID (----) and the date (yyyy-mm-dd) in the file name before submission</a:t>
            </a:r>
          </a:p>
          <a:p>
            <a:pPr marL="12065" marR="291465" lvl="2">
              <a:lnSpc>
                <a:spcPct val="115100"/>
              </a:lnSpc>
              <a:buClr>
                <a:srgbClr val="595959"/>
              </a:buClr>
              <a:buSzPts val="1900"/>
            </a:pPr>
            <a:endParaRPr lang="en-US" dirty="0">
              <a:solidFill>
                <a:srgbClr val="595959"/>
              </a:solidFill>
              <a:latin typeface="Verdana"/>
              <a:ea typeface="Verdana"/>
              <a:cs typeface="Verdana"/>
              <a:sym typeface="Verdana"/>
            </a:endParaRPr>
          </a:p>
          <a:p>
            <a:pPr marL="12065" marR="291465" lvl="2">
              <a:lnSpc>
                <a:spcPct val="115100"/>
              </a:lnSpc>
              <a:buClr>
                <a:srgbClr val="595959"/>
              </a:buClr>
              <a:buSzPts val="1900"/>
            </a:pPr>
            <a:endParaRPr lang="en-US" dirty="0">
              <a:solidFill>
                <a:srgbClr val="595959"/>
              </a:solidFill>
              <a:latin typeface="Verdana"/>
              <a:ea typeface="Verdana"/>
              <a:cs typeface="Verdana"/>
              <a:sym typeface="Verdana"/>
            </a:endParaRPr>
          </a:p>
          <a:p>
            <a:pPr marL="12065" marR="291465" lvl="2">
              <a:lnSpc>
                <a:spcPct val="115100"/>
              </a:lnSpc>
              <a:buClr>
                <a:srgbClr val="595959"/>
              </a:buClr>
              <a:buSzPts val="1900"/>
            </a:pPr>
            <a:endParaRPr lang="en-US" dirty="0">
              <a:solidFill>
                <a:srgbClr val="595959"/>
              </a:solidFill>
              <a:latin typeface="Verdana"/>
              <a:ea typeface="Verdana"/>
              <a:cs typeface="Verdana"/>
              <a:sym typeface="Verdana"/>
            </a:endParaRPr>
          </a:p>
          <a:p>
            <a:pPr marL="12065" marR="291465" lvl="2">
              <a:lnSpc>
                <a:spcPct val="115100"/>
              </a:lnSpc>
              <a:buClr>
                <a:srgbClr val="595959"/>
              </a:buClr>
              <a:buSzPts val="1900"/>
            </a:pPr>
            <a:endParaRPr lang="en-US" dirty="0">
              <a:solidFill>
                <a:srgbClr val="595959"/>
              </a:solidFill>
              <a:latin typeface="Verdana"/>
              <a:ea typeface="Verdana"/>
              <a:cs typeface="Verdana"/>
              <a:sym typeface="Verdana"/>
            </a:endParaRPr>
          </a:p>
          <a:p>
            <a:pPr marL="12065" marR="291465" lvl="2">
              <a:lnSpc>
                <a:spcPct val="115100"/>
              </a:lnSpc>
              <a:buClr>
                <a:srgbClr val="595959"/>
              </a:buClr>
              <a:buSzPts val="1900"/>
            </a:pPr>
            <a:endParaRPr lang="en-US" dirty="0">
              <a:solidFill>
                <a:srgbClr val="595959"/>
              </a:solidFill>
              <a:latin typeface="Verdana"/>
              <a:ea typeface="Verdana"/>
              <a:cs typeface="Verdana"/>
              <a:sym typeface="Verdana"/>
            </a:endParaRPr>
          </a:p>
          <a:p>
            <a:pPr marL="12065" marR="291465" lvl="2">
              <a:lnSpc>
                <a:spcPct val="115100"/>
              </a:lnSpc>
              <a:buClr>
                <a:srgbClr val="595959"/>
              </a:buClr>
              <a:buSzPts val="1900"/>
            </a:pPr>
            <a:endParaRPr lang="en-US" dirty="0">
              <a:solidFill>
                <a:srgbClr val="595959"/>
              </a:solidFill>
              <a:latin typeface="Verdana"/>
              <a:ea typeface="Verdana"/>
              <a:cs typeface="Verdana"/>
              <a:sym typeface="Verdana"/>
            </a:endParaRPr>
          </a:p>
          <a:p>
            <a:pPr marL="12065" marR="291465" lvl="2">
              <a:lnSpc>
                <a:spcPct val="115100"/>
              </a:lnSpc>
              <a:buClr>
                <a:srgbClr val="595959"/>
              </a:buClr>
              <a:buSzPts val="1900"/>
            </a:pPr>
            <a:endParaRPr lang="en-US" dirty="0">
              <a:solidFill>
                <a:srgbClr val="595959"/>
              </a:solidFill>
              <a:latin typeface="Verdana"/>
              <a:ea typeface="Verdana"/>
              <a:cs typeface="Verdana"/>
              <a:sym typeface="Verdana"/>
            </a:endParaRPr>
          </a:p>
          <a:p>
            <a:pPr marL="12065" marR="291465" lvl="2">
              <a:lnSpc>
                <a:spcPct val="115100"/>
              </a:lnSpc>
              <a:buClr>
                <a:srgbClr val="595959"/>
              </a:buClr>
              <a:buSzPts val="1900"/>
            </a:pPr>
            <a:r>
              <a:rPr lang="en-US" dirty="0">
                <a:solidFill>
                  <a:srgbClr val="595959"/>
                </a:solidFill>
                <a:latin typeface="Verdana"/>
                <a:ea typeface="Verdana"/>
                <a:cs typeface="Verdana"/>
                <a:sym typeface="Verdana"/>
              </a:rPr>
              <a:t>The project ID number in the file name MUST be 4 digits. If a project has less than a 4-digit ID number a "0" should be placed before the ID number in the file name. </a:t>
            </a:r>
          </a:p>
        </p:txBody>
      </p:sp>
      <p:pic>
        <p:nvPicPr>
          <p:cNvPr id="2" name="Picture 1">
            <a:extLst>
              <a:ext uri="{FF2B5EF4-FFF2-40B4-BE49-F238E27FC236}">
                <a16:creationId xmlns:a16="http://schemas.microsoft.com/office/drawing/2014/main" id="{26BE6CFF-D030-E43E-02D3-0623D4A1273A}"/>
              </a:ext>
            </a:extLst>
          </p:cNvPr>
          <p:cNvPicPr>
            <a:picLocks noChangeAspect="1"/>
          </p:cNvPicPr>
          <p:nvPr/>
        </p:nvPicPr>
        <p:blipFill>
          <a:blip r:embed="rId3"/>
          <a:stretch>
            <a:fillRect/>
          </a:stretch>
        </p:blipFill>
        <p:spPr>
          <a:xfrm>
            <a:off x="752888" y="2360368"/>
            <a:ext cx="3305460" cy="1559531"/>
          </a:xfrm>
          <a:prstGeom prst="rect">
            <a:avLst/>
          </a:prstGeom>
        </p:spPr>
      </p:pic>
      <p:pic>
        <p:nvPicPr>
          <p:cNvPr id="3" name="Picture 2">
            <a:extLst>
              <a:ext uri="{FF2B5EF4-FFF2-40B4-BE49-F238E27FC236}">
                <a16:creationId xmlns:a16="http://schemas.microsoft.com/office/drawing/2014/main" id="{E8E68028-0213-36C5-76CE-7098195CEEC6}"/>
              </a:ext>
            </a:extLst>
          </p:cNvPr>
          <p:cNvPicPr>
            <a:picLocks noChangeAspect="1"/>
          </p:cNvPicPr>
          <p:nvPr/>
        </p:nvPicPr>
        <p:blipFill>
          <a:blip r:embed="rId4"/>
          <a:stretch>
            <a:fillRect/>
          </a:stretch>
        </p:blipFill>
        <p:spPr>
          <a:xfrm>
            <a:off x="4430159" y="2610553"/>
            <a:ext cx="3611255" cy="820023"/>
          </a:xfrm>
          <a:prstGeom prst="rect">
            <a:avLst/>
          </a:prstGeom>
        </p:spPr>
      </p:pic>
    </p:spTree>
    <p:extLst>
      <p:ext uri="{BB962C8B-B14F-4D97-AF65-F5344CB8AC3E}">
        <p14:creationId xmlns:p14="http://schemas.microsoft.com/office/powerpoint/2010/main" val="3438667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0"/>
          <p:cNvSpPr txBox="1">
            <a:spLocks noGrp="1"/>
          </p:cNvSpPr>
          <p:nvPr>
            <p:ph type="title"/>
          </p:nvPr>
        </p:nvSpPr>
        <p:spPr>
          <a:xfrm>
            <a:off x="2811876" y="321608"/>
            <a:ext cx="3907154" cy="452120"/>
          </a:xfrm>
          <a:prstGeom prst="rect">
            <a:avLst/>
          </a:prstGeom>
          <a:noFill/>
          <a:ln>
            <a:noFill/>
          </a:ln>
        </p:spPr>
        <p:txBody>
          <a:bodyPr spcFirstLastPara="1" wrap="square" lIns="0" tIns="12700" rIns="0" bIns="0" anchor="t" anchorCtr="0">
            <a:noAutofit/>
          </a:bodyPr>
          <a:lstStyle/>
          <a:p>
            <a:pPr marL="12700" lvl="0" indent="0" algn="l" rtl="0">
              <a:lnSpc>
                <a:spcPct val="100000"/>
              </a:lnSpc>
              <a:spcBef>
                <a:spcPts val="0"/>
              </a:spcBef>
              <a:spcAft>
                <a:spcPts val="0"/>
              </a:spcAft>
              <a:buNone/>
            </a:pPr>
            <a:r>
              <a:rPr lang="en-US" dirty="0"/>
              <a:t>Sending Reports</a:t>
            </a:r>
          </a:p>
        </p:txBody>
      </p:sp>
      <p:pic>
        <p:nvPicPr>
          <p:cNvPr id="4" name="Picture 3">
            <a:extLst>
              <a:ext uri="{FF2B5EF4-FFF2-40B4-BE49-F238E27FC236}">
                <a16:creationId xmlns:a16="http://schemas.microsoft.com/office/drawing/2014/main" id="{C35529BF-B6A2-DE60-843F-A0C79EE6E58C}"/>
              </a:ext>
            </a:extLst>
          </p:cNvPr>
          <p:cNvPicPr>
            <a:picLocks noChangeAspect="1"/>
          </p:cNvPicPr>
          <p:nvPr/>
        </p:nvPicPr>
        <p:blipFill>
          <a:blip r:embed="rId3"/>
          <a:stretch>
            <a:fillRect/>
          </a:stretch>
        </p:blipFill>
        <p:spPr>
          <a:xfrm>
            <a:off x="4687416" y="894522"/>
            <a:ext cx="4179003" cy="3597965"/>
          </a:xfrm>
          <a:prstGeom prst="rect">
            <a:avLst/>
          </a:prstGeom>
        </p:spPr>
      </p:pic>
      <p:sp>
        <p:nvSpPr>
          <p:cNvPr id="6" name="Google Shape;159;p30">
            <a:extLst>
              <a:ext uri="{FF2B5EF4-FFF2-40B4-BE49-F238E27FC236}">
                <a16:creationId xmlns:a16="http://schemas.microsoft.com/office/drawing/2014/main" id="{FEDCAC5B-F57E-AD6F-01BB-E4144B0E9786}"/>
              </a:ext>
            </a:extLst>
          </p:cNvPr>
          <p:cNvSpPr txBox="1"/>
          <p:nvPr/>
        </p:nvSpPr>
        <p:spPr>
          <a:xfrm>
            <a:off x="277581" y="826689"/>
            <a:ext cx="4122141" cy="3175468"/>
          </a:xfrm>
          <a:prstGeom prst="rect">
            <a:avLst/>
          </a:prstGeom>
          <a:noFill/>
          <a:ln>
            <a:noFill/>
          </a:ln>
        </p:spPr>
        <p:txBody>
          <a:bodyPr spcFirstLastPara="1" wrap="square" lIns="0" tIns="12700" rIns="0" bIns="0" anchor="t" anchorCtr="0">
            <a:noAutofit/>
          </a:bodyPr>
          <a:lstStyle/>
          <a:p>
            <a:pPr marL="297815" marR="291465" lvl="0" indent="-285750">
              <a:lnSpc>
                <a:spcPct val="115100"/>
              </a:lnSpc>
              <a:buClr>
                <a:srgbClr val="595959"/>
              </a:buClr>
              <a:buSzPts val="1900"/>
              <a:buFont typeface="Arial" panose="020B0604020202020204" pitchFamily="34" charset="0"/>
              <a:buChar char="•"/>
            </a:pPr>
            <a:r>
              <a:rPr lang="en-US" dirty="0">
                <a:solidFill>
                  <a:srgbClr val="595959"/>
                </a:solidFill>
                <a:latin typeface="Verdana"/>
                <a:ea typeface="Verdana"/>
                <a:cs typeface="Verdana"/>
                <a:sym typeface="Verdana"/>
              </a:rPr>
              <a:t>To submit the Chicago DQ report, please create an email to </a:t>
            </a:r>
            <a:r>
              <a:rPr lang="en-US" b="1" dirty="0">
                <a:solidFill>
                  <a:srgbClr val="595959"/>
                </a:solidFill>
                <a:latin typeface="Verdana"/>
                <a:ea typeface="Verdana"/>
                <a:cs typeface="Verdana"/>
                <a:sym typeface="Verdana"/>
              </a:rPr>
              <a:t>DataQuality@allchicago.org. </a:t>
            </a:r>
          </a:p>
          <a:p>
            <a:pPr marL="297815" marR="291465" lvl="0" indent="-285750">
              <a:lnSpc>
                <a:spcPct val="115100"/>
              </a:lnSpc>
              <a:buClr>
                <a:srgbClr val="595959"/>
              </a:buClr>
              <a:buSzPts val="1900"/>
              <a:buFont typeface="Arial" panose="020B0604020202020204" pitchFamily="34" charset="0"/>
              <a:buChar char="•"/>
            </a:pPr>
            <a:endParaRPr lang="en-US" b="1" dirty="0">
              <a:solidFill>
                <a:srgbClr val="595959"/>
              </a:solidFill>
              <a:latin typeface="Verdana"/>
              <a:ea typeface="Verdana"/>
              <a:cs typeface="Verdana"/>
              <a:sym typeface="Verdana"/>
            </a:endParaRPr>
          </a:p>
          <a:p>
            <a:pPr marL="297815" marR="291465" lvl="0" indent="-285750">
              <a:lnSpc>
                <a:spcPct val="115100"/>
              </a:lnSpc>
              <a:buClr>
                <a:srgbClr val="595959"/>
              </a:buClr>
              <a:buSzPts val="1900"/>
              <a:buFont typeface="Arial" panose="020B0604020202020204" pitchFamily="34" charset="0"/>
              <a:buChar char="•"/>
            </a:pPr>
            <a:r>
              <a:rPr lang="en-US" dirty="0">
                <a:solidFill>
                  <a:srgbClr val="595959"/>
                </a:solidFill>
                <a:latin typeface="Verdana"/>
                <a:ea typeface="Verdana"/>
                <a:cs typeface="Verdana"/>
                <a:sym typeface="Verdana"/>
              </a:rPr>
              <a:t>The subject line must be “</a:t>
            </a:r>
            <a:r>
              <a:rPr lang="en-US" b="1" dirty="0">
                <a:solidFill>
                  <a:srgbClr val="595959"/>
                </a:solidFill>
                <a:latin typeface="Verdana"/>
                <a:ea typeface="Verdana"/>
                <a:cs typeface="Verdana"/>
                <a:sym typeface="Verdana"/>
              </a:rPr>
              <a:t>Data Quality Report Submission Attachments</a:t>
            </a:r>
            <a:r>
              <a:rPr lang="en-US" dirty="0">
                <a:solidFill>
                  <a:srgbClr val="595959"/>
                </a:solidFill>
                <a:latin typeface="Verdana"/>
                <a:ea typeface="Verdana"/>
                <a:cs typeface="Verdana"/>
                <a:sym typeface="Verdana"/>
              </a:rPr>
              <a:t>”.</a:t>
            </a:r>
          </a:p>
          <a:p>
            <a:pPr marL="12065" marR="291465" lvl="0">
              <a:lnSpc>
                <a:spcPct val="115100"/>
              </a:lnSpc>
              <a:buClr>
                <a:srgbClr val="595959"/>
              </a:buClr>
              <a:buSzPts val="1900"/>
            </a:pPr>
            <a:endParaRPr lang="en-US" dirty="0">
              <a:solidFill>
                <a:srgbClr val="595959"/>
              </a:solidFill>
              <a:latin typeface="Verdana"/>
              <a:ea typeface="Verdana"/>
              <a:cs typeface="Verdana"/>
              <a:sym typeface="Verdana"/>
            </a:endParaRPr>
          </a:p>
          <a:p>
            <a:pPr marL="12065" marR="291465" lvl="0">
              <a:lnSpc>
                <a:spcPct val="115100"/>
              </a:lnSpc>
              <a:buClr>
                <a:srgbClr val="595959"/>
              </a:buClr>
              <a:buSzPts val="1900"/>
            </a:pPr>
            <a:endParaRPr lang="en-US" dirty="0">
              <a:solidFill>
                <a:srgbClr val="595959"/>
              </a:solidFill>
              <a:latin typeface="Verdana"/>
              <a:ea typeface="Verdana"/>
              <a:cs typeface="Verdana"/>
              <a:sym typeface="Verdana"/>
            </a:endParaRPr>
          </a:p>
          <a:p>
            <a:pPr marL="12065" marR="291465" lvl="0">
              <a:lnSpc>
                <a:spcPct val="115100"/>
              </a:lnSpc>
              <a:buClr>
                <a:srgbClr val="595959"/>
              </a:buClr>
              <a:buSzPts val="1900"/>
            </a:pPr>
            <a:endParaRPr lang="en-US" dirty="0">
              <a:solidFill>
                <a:srgbClr val="595959"/>
              </a:solidFill>
              <a:latin typeface="Verdana"/>
              <a:ea typeface="Verdana"/>
              <a:cs typeface="Verdana"/>
              <a:sym typeface="Verdana"/>
            </a:endParaRPr>
          </a:p>
          <a:p>
            <a:pPr marL="12065" marR="291465" lvl="0">
              <a:lnSpc>
                <a:spcPct val="115100"/>
              </a:lnSpc>
              <a:buClr>
                <a:srgbClr val="595959"/>
              </a:buClr>
              <a:buSzPts val="1900"/>
            </a:pPr>
            <a:r>
              <a:rPr lang="en-US" dirty="0">
                <a:solidFill>
                  <a:srgbClr val="595959"/>
                </a:solidFill>
                <a:latin typeface="Verdana"/>
                <a:ea typeface="Verdana"/>
                <a:cs typeface="Verdana"/>
                <a:sym typeface="Verdana"/>
              </a:rPr>
              <a:t>Agencies with more than one project can attach all your data quality reports together in one email, no need to send them separately.</a:t>
            </a:r>
          </a:p>
        </p:txBody>
      </p:sp>
    </p:spTree>
    <p:extLst>
      <p:ext uri="{BB962C8B-B14F-4D97-AF65-F5344CB8AC3E}">
        <p14:creationId xmlns:p14="http://schemas.microsoft.com/office/powerpoint/2010/main" val="1611730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4"/>
          <p:cNvSpPr/>
          <p:nvPr/>
        </p:nvSpPr>
        <p:spPr>
          <a:xfrm flipH="1">
            <a:off x="4244955" y="836422"/>
            <a:ext cx="45719" cy="3646824"/>
          </a:xfrm>
          <a:custGeom>
            <a:avLst/>
            <a:gdLst/>
            <a:ahLst/>
            <a:cxnLst/>
            <a:rect l="l" t="t" r="r" b="b"/>
            <a:pathLst>
              <a:path w="120000" h="3016885" extrusionOk="0">
                <a:moveTo>
                  <a:pt x="0" y="0"/>
                </a:moveTo>
                <a:lnTo>
                  <a:pt x="0" y="3016793"/>
                </a:lnTo>
              </a:path>
            </a:pathLst>
          </a:custGeom>
          <a:noFill/>
          <a:ln w="114275" cap="flat" cmpd="sng">
            <a:solidFill>
              <a:srgbClr val="59595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81" name="Google Shape;181;p34"/>
          <p:cNvSpPr txBox="1"/>
          <p:nvPr/>
        </p:nvSpPr>
        <p:spPr>
          <a:xfrm>
            <a:off x="1669642" y="693994"/>
            <a:ext cx="1396306" cy="284856"/>
          </a:xfrm>
          <a:prstGeom prst="rect">
            <a:avLst/>
          </a:prstGeom>
          <a:noFill/>
          <a:ln>
            <a:noFill/>
          </a:ln>
        </p:spPr>
        <p:txBody>
          <a:bodyPr spcFirstLastPara="1" wrap="square" lIns="0" tIns="12700" rIns="0" bIns="0" anchor="t" anchorCtr="0">
            <a:noAutofit/>
          </a:bodyPr>
          <a:lstStyle/>
          <a:p>
            <a:pPr marL="12700" lvl="0"/>
            <a:r>
              <a:rPr lang="en-US" sz="1800" dirty="0">
                <a:solidFill>
                  <a:srgbClr val="807772"/>
                </a:solidFill>
                <a:latin typeface="Arimo"/>
                <a:ea typeface="Arimo"/>
                <a:cs typeface="Arimo"/>
                <a:sym typeface="Arimo"/>
              </a:rPr>
              <a:t>August 8</a:t>
            </a:r>
            <a:r>
              <a:rPr lang="en-US" sz="1800" baseline="30000" dirty="0">
                <a:solidFill>
                  <a:srgbClr val="807772"/>
                </a:solidFill>
                <a:latin typeface="Arimo"/>
                <a:ea typeface="Arimo"/>
                <a:cs typeface="Arimo"/>
                <a:sym typeface="Arimo"/>
              </a:rPr>
              <a:t>th</a:t>
            </a:r>
            <a:r>
              <a:rPr lang="en-US" sz="1800" dirty="0">
                <a:solidFill>
                  <a:srgbClr val="807772"/>
                </a:solidFill>
                <a:latin typeface="Arimo"/>
                <a:ea typeface="Arimo"/>
                <a:cs typeface="Arimo"/>
                <a:sym typeface="Arimo"/>
              </a:rPr>
              <a:t> </a:t>
            </a:r>
            <a:endParaRPr sz="1800" dirty="0">
              <a:latin typeface="Arimo"/>
              <a:ea typeface="Arimo"/>
              <a:cs typeface="Arimo"/>
              <a:sym typeface="Arimo"/>
            </a:endParaRPr>
          </a:p>
        </p:txBody>
      </p:sp>
      <p:sp>
        <p:nvSpPr>
          <p:cNvPr id="182" name="Google Shape;182;p34"/>
          <p:cNvSpPr txBox="1"/>
          <p:nvPr/>
        </p:nvSpPr>
        <p:spPr>
          <a:xfrm>
            <a:off x="5480154" y="1971466"/>
            <a:ext cx="1461770" cy="29972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 sz="1800" dirty="0">
                <a:solidFill>
                  <a:srgbClr val="807772"/>
                </a:solidFill>
                <a:latin typeface="Arimo"/>
                <a:ea typeface="Arimo"/>
                <a:cs typeface="Arimo"/>
                <a:sym typeface="Arimo"/>
              </a:rPr>
              <a:t>DQ Webinar</a:t>
            </a:r>
            <a:endParaRPr sz="1800" dirty="0">
              <a:latin typeface="Arimo"/>
              <a:ea typeface="Arimo"/>
              <a:cs typeface="Arimo"/>
              <a:sym typeface="Arimo"/>
            </a:endParaRPr>
          </a:p>
        </p:txBody>
      </p:sp>
      <p:sp>
        <p:nvSpPr>
          <p:cNvPr id="184" name="Google Shape;184;p34"/>
          <p:cNvSpPr txBox="1"/>
          <p:nvPr/>
        </p:nvSpPr>
        <p:spPr>
          <a:xfrm>
            <a:off x="5482724" y="2769178"/>
            <a:ext cx="2761615" cy="395093"/>
          </a:xfrm>
          <a:prstGeom prst="rect">
            <a:avLst/>
          </a:prstGeom>
          <a:noFill/>
          <a:ln>
            <a:noFill/>
          </a:ln>
        </p:spPr>
        <p:txBody>
          <a:bodyPr spcFirstLastPara="1" wrap="square" lIns="0" tIns="10775" rIns="0" bIns="0" anchor="t" anchorCtr="0">
            <a:noAutofit/>
          </a:bodyPr>
          <a:lstStyle/>
          <a:p>
            <a:pPr marL="12700" marR="5080" lvl="0" indent="0" algn="l" rtl="0">
              <a:lnSpc>
                <a:spcPct val="100699"/>
              </a:lnSpc>
              <a:spcBef>
                <a:spcPts val="0"/>
              </a:spcBef>
              <a:spcAft>
                <a:spcPts val="0"/>
              </a:spcAft>
              <a:buNone/>
            </a:pPr>
            <a:r>
              <a:rPr lang="en-US" sz="1800" dirty="0">
                <a:solidFill>
                  <a:srgbClr val="807772"/>
                </a:solidFill>
                <a:latin typeface="Arimo"/>
                <a:ea typeface="Arimo"/>
                <a:cs typeface="Arimo"/>
                <a:sym typeface="Arimo"/>
              </a:rPr>
              <a:t>Correction Period</a:t>
            </a:r>
          </a:p>
        </p:txBody>
      </p:sp>
      <p:sp>
        <p:nvSpPr>
          <p:cNvPr id="185" name="Google Shape;185;p34"/>
          <p:cNvSpPr txBox="1"/>
          <p:nvPr/>
        </p:nvSpPr>
        <p:spPr>
          <a:xfrm>
            <a:off x="5482724" y="3497782"/>
            <a:ext cx="2231329" cy="29972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 sz="1800" dirty="0">
                <a:solidFill>
                  <a:srgbClr val="807772"/>
                </a:solidFill>
                <a:latin typeface="Arimo"/>
                <a:ea typeface="Arimo"/>
                <a:cs typeface="Arimo"/>
                <a:sym typeface="Arimo"/>
              </a:rPr>
              <a:t>Submissions Due</a:t>
            </a:r>
            <a:endParaRPr sz="1800" dirty="0">
              <a:latin typeface="Arimo"/>
              <a:ea typeface="Arimo"/>
              <a:cs typeface="Arimo"/>
              <a:sym typeface="Arimo"/>
            </a:endParaRPr>
          </a:p>
        </p:txBody>
      </p:sp>
      <p:sp>
        <p:nvSpPr>
          <p:cNvPr id="186" name="Google Shape;186;p34"/>
          <p:cNvSpPr txBox="1"/>
          <p:nvPr/>
        </p:nvSpPr>
        <p:spPr>
          <a:xfrm>
            <a:off x="1670304" y="2686285"/>
            <a:ext cx="1685222" cy="299700"/>
          </a:xfrm>
          <a:prstGeom prst="rect">
            <a:avLst/>
          </a:prstGeom>
          <a:noFill/>
          <a:ln>
            <a:noFill/>
          </a:ln>
        </p:spPr>
        <p:txBody>
          <a:bodyPr spcFirstLastPara="1" wrap="square" lIns="0" tIns="12700" rIns="0" bIns="0" anchor="t" anchorCtr="0">
            <a:noAutofit/>
          </a:bodyPr>
          <a:lstStyle/>
          <a:p>
            <a:pPr marL="12700"/>
            <a:r>
              <a:rPr lang="en-US" sz="1800" dirty="0">
                <a:solidFill>
                  <a:srgbClr val="807772"/>
                </a:solidFill>
                <a:latin typeface="Arimo"/>
                <a:ea typeface="Arimo"/>
                <a:cs typeface="Arimo"/>
                <a:sym typeface="Arimo"/>
              </a:rPr>
              <a:t>August 19</a:t>
            </a:r>
            <a:r>
              <a:rPr lang="en-US" sz="1800" baseline="30000" dirty="0">
                <a:solidFill>
                  <a:srgbClr val="807772"/>
                </a:solidFill>
                <a:latin typeface="Arimo"/>
                <a:ea typeface="Arimo"/>
                <a:cs typeface="Arimo"/>
                <a:sym typeface="Arimo"/>
              </a:rPr>
              <a:t>th</a:t>
            </a:r>
            <a:r>
              <a:rPr lang="en-US" sz="1800" dirty="0">
                <a:solidFill>
                  <a:srgbClr val="807772"/>
                </a:solidFill>
                <a:latin typeface="Arimo"/>
                <a:ea typeface="Arimo"/>
                <a:cs typeface="Arimo"/>
                <a:sym typeface="Arimo"/>
              </a:rPr>
              <a:t> </a:t>
            </a:r>
          </a:p>
          <a:p>
            <a:pPr marL="12700" lvl="0"/>
            <a:r>
              <a:rPr lang="en-US" sz="1800" dirty="0">
                <a:solidFill>
                  <a:srgbClr val="807772"/>
                </a:solidFill>
                <a:latin typeface="Arimo"/>
                <a:ea typeface="Arimo"/>
                <a:cs typeface="Arimo"/>
                <a:sym typeface="Arimo"/>
              </a:rPr>
              <a:t>August 29</a:t>
            </a:r>
            <a:r>
              <a:rPr lang="en-US" sz="1800" baseline="30000" dirty="0">
                <a:solidFill>
                  <a:srgbClr val="807772"/>
                </a:solidFill>
                <a:latin typeface="Arimo"/>
                <a:ea typeface="Arimo"/>
                <a:cs typeface="Arimo"/>
                <a:sym typeface="Arimo"/>
              </a:rPr>
              <a:t>th</a:t>
            </a:r>
            <a:r>
              <a:rPr lang="en-US" sz="1800" dirty="0">
                <a:solidFill>
                  <a:srgbClr val="807772"/>
                </a:solidFill>
                <a:latin typeface="Arimo"/>
                <a:ea typeface="Arimo"/>
                <a:cs typeface="Arimo"/>
                <a:sym typeface="Arimo"/>
              </a:rPr>
              <a:t> </a:t>
            </a:r>
          </a:p>
        </p:txBody>
      </p:sp>
      <p:sp>
        <p:nvSpPr>
          <p:cNvPr id="198" name="Google Shape;198;p34"/>
          <p:cNvSpPr txBox="1">
            <a:spLocks noGrp="1"/>
          </p:cNvSpPr>
          <p:nvPr>
            <p:ph type="title"/>
          </p:nvPr>
        </p:nvSpPr>
        <p:spPr>
          <a:xfrm>
            <a:off x="2809557" y="200818"/>
            <a:ext cx="3524885" cy="452120"/>
          </a:xfrm>
          <a:prstGeom prst="rect">
            <a:avLst/>
          </a:prstGeom>
          <a:noFill/>
          <a:ln>
            <a:noFill/>
          </a:ln>
        </p:spPr>
        <p:txBody>
          <a:bodyPr spcFirstLastPara="1" wrap="square" lIns="0" tIns="12700" rIns="0" bIns="0" anchor="t" anchorCtr="0">
            <a:noAutofit/>
          </a:bodyPr>
          <a:lstStyle/>
          <a:p>
            <a:pPr marL="12700" lvl="0" indent="0" algn="l" rtl="0">
              <a:lnSpc>
                <a:spcPct val="100000"/>
              </a:lnSpc>
              <a:spcBef>
                <a:spcPts val="0"/>
              </a:spcBef>
              <a:spcAft>
                <a:spcPts val="0"/>
              </a:spcAft>
              <a:buNone/>
            </a:pPr>
            <a:r>
              <a:rPr lang="en" dirty="0"/>
              <a:t>Data Quality Timeline</a:t>
            </a:r>
            <a:endParaRPr dirty="0"/>
          </a:p>
        </p:txBody>
      </p:sp>
      <p:sp>
        <p:nvSpPr>
          <p:cNvPr id="200" name="Google Shape;200;p34"/>
          <p:cNvSpPr txBox="1"/>
          <p:nvPr/>
        </p:nvSpPr>
        <p:spPr>
          <a:xfrm>
            <a:off x="5482724" y="1362318"/>
            <a:ext cx="2918400" cy="2997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 sz="1800" dirty="0">
                <a:solidFill>
                  <a:srgbClr val="807772"/>
                </a:solidFill>
                <a:latin typeface="Arimo"/>
                <a:ea typeface="Arimo"/>
                <a:cs typeface="Arimo"/>
                <a:sym typeface="Arimo"/>
              </a:rPr>
              <a:t>Start of DQ Process</a:t>
            </a:r>
            <a:endParaRPr sz="1800" dirty="0">
              <a:latin typeface="Arimo"/>
              <a:ea typeface="Arimo"/>
              <a:cs typeface="Arimo"/>
              <a:sym typeface="Arimo"/>
            </a:endParaRPr>
          </a:p>
        </p:txBody>
      </p:sp>
      <p:sp>
        <p:nvSpPr>
          <p:cNvPr id="6" name="Google Shape;185;p34">
            <a:extLst>
              <a:ext uri="{FF2B5EF4-FFF2-40B4-BE49-F238E27FC236}">
                <a16:creationId xmlns:a16="http://schemas.microsoft.com/office/drawing/2014/main" id="{68E132D7-307B-FA0E-DD9F-44E65CBCD745}"/>
              </a:ext>
            </a:extLst>
          </p:cNvPr>
          <p:cNvSpPr txBox="1"/>
          <p:nvPr/>
        </p:nvSpPr>
        <p:spPr>
          <a:xfrm>
            <a:off x="5482724" y="4238090"/>
            <a:ext cx="2285292" cy="29972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US" sz="1800" dirty="0">
                <a:solidFill>
                  <a:srgbClr val="807772"/>
                </a:solidFill>
                <a:latin typeface="Arimo"/>
                <a:ea typeface="Arimo"/>
                <a:cs typeface="Arimo"/>
                <a:sym typeface="Arimo"/>
              </a:rPr>
              <a:t>Final Results Posted</a:t>
            </a:r>
          </a:p>
        </p:txBody>
      </p:sp>
      <p:sp>
        <p:nvSpPr>
          <p:cNvPr id="8" name="Google Shape;182;p34">
            <a:extLst>
              <a:ext uri="{FF2B5EF4-FFF2-40B4-BE49-F238E27FC236}">
                <a16:creationId xmlns:a16="http://schemas.microsoft.com/office/drawing/2014/main" id="{9BF575BA-6FB0-06CE-267C-0B11C683B17E}"/>
              </a:ext>
            </a:extLst>
          </p:cNvPr>
          <p:cNvSpPr txBox="1"/>
          <p:nvPr/>
        </p:nvSpPr>
        <p:spPr>
          <a:xfrm>
            <a:off x="5482724" y="792513"/>
            <a:ext cx="2173532" cy="29972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US" sz="1800" dirty="0">
                <a:solidFill>
                  <a:srgbClr val="807772"/>
                </a:solidFill>
                <a:latin typeface="Arimo"/>
                <a:ea typeface="Arimo"/>
                <a:cs typeface="Arimo"/>
                <a:sym typeface="Arimo"/>
              </a:rPr>
              <a:t>Notice to Community</a:t>
            </a:r>
            <a:endParaRPr sz="1800" dirty="0">
              <a:latin typeface="Arimo"/>
              <a:ea typeface="Arimo"/>
              <a:cs typeface="Arimo"/>
              <a:sym typeface="Arimo"/>
            </a:endParaRPr>
          </a:p>
        </p:txBody>
      </p:sp>
      <p:sp>
        <p:nvSpPr>
          <p:cNvPr id="191" name="Google Shape;191;p34"/>
          <p:cNvSpPr/>
          <p:nvPr/>
        </p:nvSpPr>
        <p:spPr>
          <a:xfrm>
            <a:off x="3355526" y="2120685"/>
            <a:ext cx="1929764" cy="2289810"/>
          </a:xfrm>
          <a:custGeom>
            <a:avLst/>
            <a:gdLst/>
            <a:ahLst/>
            <a:cxnLst/>
            <a:rect l="l" t="t" r="r" b="b"/>
            <a:pathLst>
              <a:path w="1929764" h="2289810" extrusionOk="0">
                <a:moveTo>
                  <a:pt x="49" y="0"/>
                </a:moveTo>
                <a:lnTo>
                  <a:pt x="1929646" y="0"/>
                </a:lnTo>
              </a:path>
              <a:path w="1929764" h="2289810" extrusionOk="0">
                <a:moveTo>
                  <a:pt x="0" y="827798"/>
                </a:moveTo>
                <a:lnTo>
                  <a:pt x="1929596" y="827798"/>
                </a:lnTo>
              </a:path>
              <a:path w="1929764" h="2289810" extrusionOk="0">
                <a:moveTo>
                  <a:pt x="0" y="1579971"/>
                </a:moveTo>
                <a:lnTo>
                  <a:pt x="1929596" y="1579971"/>
                </a:lnTo>
              </a:path>
              <a:path w="1929764" h="2289810" extrusionOk="0">
                <a:moveTo>
                  <a:pt x="0" y="2289445"/>
                </a:moveTo>
                <a:lnTo>
                  <a:pt x="1929596" y="2289445"/>
                </a:lnTo>
              </a:path>
            </a:pathLst>
          </a:custGeom>
          <a:noFill/>
          <a:ln w="38075" cap="flat" cmpd="sng">
            <a:solidFill>
              <a:srgbClr val="59595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dirty="0"/>
          </a:p>
        </p:txBody>
      </p:sp>
      <p:sp>
        <p:nvSpPr>
          <p:cNvPr id="192" name="Google Shape;192;p34"/>
          <p:cNvSpPr/>
          <p:nvPr/>
        </p:nvSpPr>
        <p:spPr>
          <a:xfrm>
            <a:off x="4186345" y="2023074"/>
            <a:ext cx="195224" cy="1952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93" name="Google Shape;193;p34"/>
          <p:cNvSpPr/>
          <p:nvPr/>
        </p:nvSpPr>
        <p:spPr>
          <a:xfrm>
            <a:off x="4193062" y="2836135"/>
            <a:ext cx="195224" cy="195224"/>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94" name="Google Shape;194;p34"/>
          <p:cNvSpPr/>
          <p:nvPr/>
        </p:nvSpPr>
        <p:spPr>
          <a:xfrm>
            <a:off x="4193062" y="3576410"/>
            <a:ext cx="195224" cy="195224"/>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95" name="Google Shape;195;p34"/>
          <p:cNvSpPr/>
          <p:nvPr/>
        </p:nvSpPr>
        <p:spPr>
          <a:xfrm>
            <a:off x="4193062" y="4293294"/>
            <a:ext cx="195224" cy="195224"/>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96" name="Google Shape;196;p34"/>
          <p:cNvSpPr/>
          <p:nvPr/>
        </p:nvSpPr>
        <p:spPr>
          <a:xfrm>
            <a:off x="3319075" y="1537305"/>
            <a:ext cx="1929764" cy="0"/>
          </a:xfrm>
          <a:custGeom>
            <a:avLst/>
            <a:gdLst/>
            <a:ahLst/>
            <a:cxnLst/>
            <a:rect l="l" t="t" r="r" b="b"/>
            <a:pathLst>
              <a:path w="1929764" h="120000" extrusionOk="0">
                <a:moveTo>
                  <a:pt x="0" y="0"/>
                </a:moveTo>
                <a:lnTo>
                  <a:pt x="1929596" y="0"/>
                </a:lnTo>
              </a:path>
            </a:pathLst>
          </a:custGeom>
          <a:noFill/>
          <a:ln w="38075" cap="flat" cmpd="sng">
            <a:solidFill>
              <a:srgbClr val="59595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97" name="Google Shape;197;p34"/>
          <p:cNvSpPr/>
          <p:nvPr/>
        </p:nvSpPr>
        <p:spPr>
          <a:xfrm>
            <a:off x="4193062" y="1439693"/>
            <a:ext cx="195224" cy="1952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p>
        </p:txBody>
      </p:sp>
      <p:sp>
        <p:nvSpPr>
          <p:cNvPr id="7" name="Google Shape;196;p34">
            <a:extLst>
              <a:ext uri="{FF2B5EF4-FFF2-40B4-BE49-F238E27FC236}">
                <a16:creationId xmlns:a16="http://schemas.microsoft.com/office/drawing/2014/main" id="{74DA5887-BA87-9A08-4634-B9CCF7000445}"/>
              </a:ext>
            </a:extLst>
          </p:cNvPr>
          <p:cNvSpPr/>
          <p:nvPr/>
        </p:nvSpPr>
        <p:spPr>
          <a:xfrm>
            <a:off x="3358962" y="918408"/>
            <a:ext cx="1929764" cy="0"/>
          </a:xfrm>
          <a:custGeom>
            <a:avLst/>
            <a:gdLst/>
            <a:ahLst/>
            <a:cxnLst/>
            <a:rect l="l" t="t" r="r" b="b"/>
            <a:pathLst>
              <a:path w="1929764" h="120000" extrusionOk="0">
                <a:moveTo>
                  <a:pt x="0" y="0"/>
                </a:moveTo>
                <a:lnTo>
                  <a:pt x="1929596" y="0"/>
                </a:lnTo>
              </a:path>
            </a:pathLst>
          </a:custGeom>
          <a:noFill/>
          <a:ln w="38075" cap="flat" cmpd="sng">
            <a:solidFill>
              <a:srgbClr val="59595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9" name="Google Shape;197;p34">
            <a:extLst>
              <a:ext uri="{FF2B5EF4-FFF2-40B4-BE49-F238E27FC236}">
                <a16:creationId xmlns:a16="http://schemas.microsoft.com/office/drawing/2014/main" id="{4FA6ED5F-624C-B34B-8852-63D9AC7905B6}"/>
              </a:ext>
            </a:extLst>
          </p:cNvPr>
          <p:cNvSpPr/>
          <p:nvPr/>
        </p:nvSpPr>
        <p:spPr>
          <a:xfrm>
            <a:off x="4193062" y="836422"/>
            <a:ext cx="195224" cy="1952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p>
        </p:txBody>
      </p:sp>
      <p:sp>
        <p:nvSpPr>
          <p:cNvPr id="3" name="Google Shape;181;p34">
            <a:extLst>
              <a:ext uri="{FF2B5EF4-FFF2-40B4-BE49-F238E27FC236}">
                <a16:creationId xmlns:a16="http://schemas.microsoft.com/office/drawing/2014/main" id="{C1E09AB1-F4FA-38A7-C43C-975F80937039}"/>
              </a:ext>
            </a:extLst>
          </p:cNvPr>
          <p:cNvSpPr txBox="1"/>
          <p:nvPr/>
        </p:nvSpPr>
        <p:spPr>
          <a:xfrm>
            <a:off x="1669642" y="1394877"/>
            <a:ext cx="1396306" cy="284856"/>
          </a:xfrm>
          <a:prstGeom prst="rect">
            <a:avLst/>
          </a:prstGeom>
          <a:noFill/>
          <a:ln>
            <a:noFill/>
          </a:ln>
        </p:spPr>
        <p:txBody>
          <a:bodyPr spcFirstLastPara="1" wrap="square" lIns="0" tIns="12700" rIns="0" bIns="0" anchor="t" anchorCtr="0">
            <a:noAutofit/>
          </a:bodyPr>
          <a:lstStyle/>
          <a:p>
            <a:pPr marL="12700" lvl="0"/>
            <a:r>
              <a:rPr lang="en-US" sz="1800" dirty="0">
                <a:solidFill>
                  <a:srgbClr val="807772"/>
                </a:solidFill>
                <a:latin typeface="Arimo"/>
                <a:ea typeface="Arimo"/>
                <a:cs typeface="Arimo"/>
                <a:sym typeface="Arimo"/>
              </a:rPr>
              <a:t>August 19</a:t>
            </a:r>
            <a:r>
              <a:rPr lang="en-US" sz="1800" baseline="30000" dirty="0">
                <a:solidFill>
                  <a:srgbClr val="807772"/>
                </a:solidFill>
                <a:latin typeface="Arimo"/>
                <a:ea typeface="Arimo"/>
                <a:cs typeface="Arimo"/>
                <a:sym typeface="Arimo"/>
              </a:rPr>
              <a:t>th</a:t>
            </a:r>
            <a:r>
              <a:rPr lang="en-US" sz="1800" dirty="0">
                <a:solidFill>
                  <a:srgbClr val="807772"/>
                </a:solidFill>
                <a:latin typeface="Arimo"/>
                <a:ea typeface="Arimo"/>
                <a:cs typeface="Arimo"/>
                <a:sym typeface="Arimo"/>
              </a:rPr>
              <a:t> </a:t>
            </a:r>
            <a:endParaRPr lang="en-US" sz="1800" dirty="0">
              <a:latin typeface="Arimo"/>
              <a:ea typeface="Arimo"/>
              <a:cs typeface="Arimo"/>
              <a:sym typeface="Arimo"/>
            </a:endParaRPr>
          </a:p>
        </p:txBody>
      </p:sp>
      <p:sp>
        <p:nvSpPr>
          <p:cNvPr id="4" name="Google Shape;181;p34">
            <a:extLst>
              <a:ext uri="{FF2B5EF4-FFF2-40B4-BE49-F238E27FC236}">
                <a16:creationId xmlns:a16="http://schemas.microsoft.com/office/drawing/2014/main" id="{E5416D96-62B8-B05F-D18A-CA7BC33BDC0E}"/>
              </a:ext>
            </a:extLst>
          </p:cNvPr>
          <p:cNvSpPr txBox="1"/>
          <p:nvPr/>
        </p:nvSpPr>
        <p:spPr>
          <a:xfrm>
            <a:off x="1676477" y="1978257"/>
            <a:ext cx="1396306" cy="284856"/>
          </a:xfrm>
          <a:prstGeom prst="rect">
            <a:avLst/>
          </a:prstGeom>
          <a:noFill/>
          <a:ln>
            <a:noFill/>
          </a:ln>
        </p:spPr>
        <p:txBody>
          <a:bodyPr spcFirstLastPara="1" wrap="square" lIns="0" tIns="12700" rIns="0" bIns="0" anchor="t" anchorCtr="0">
            <a:noAutofit/>
          </a:bodyPr>
          <a:lstStyle/>
          <a:p>
            <a:pPr marL="12700" lvl="0"/>
            <a:r>
              <a:rPr lang="en-US" sz="1800" dirty="0">
                <a:solidFill>
                  <a:srgbClr val="807772"/>
                </a:solidFill>
                <a:latin typeface="Arimo"/>
                <a:ea typeface="Arimo"/>
                <a:cs typeface="Arimo"/>
                <a:sym typeface="Arimo"/>
              </a:rPr>
              <a:t>August 19</a:t>
            </a:r>
            <a:r>
              <a:rPr lang="en-US" sz="1800" baseline="30000" dirty="0">
                <a:solidFill>
                  <a:srgbClr val="807772"/>
                </a:solidFill>
                <a:latin typeface="Arimo"/>
                <a:ea typeface="Arimo"/>
                <a:cs typeface="Arimo"/>
                <a:sym typeface="Arimo"/>
              </a:rPr>
              <a:t>th</a:t>
            </a:r>
            <a:r>
              <a:rPr lang="en-US" sz="1800" dirty="0">
                <a:solidFill>
                  <a:srgbClr val="807772"/>
                </a:solidFill>
                <a:latin typeface="Arimo"/>
                <a:ea typeface="Arimo"/>
                <a:cs typeface="Arimo"/>
                <a:sym typeface="Arimo"/>
              </a:rPr>
              <a:t> </a:t>
            </a:r>
          </a:p>
        </p:txBody>
      </p:sp>
      <p:sp>
        <p:nvSpPr>
          <p:cNvPr id="5" name="Google Shape;181;p34">
            <a:extLst>
              <a:ext uri="{FF2B5EF4-FFF2-40B4-BE49-F238E27FC236}">
                <a16:creationId xmlns:a16="http://schemas.microsoft.com/office/drawing/2014/main" id="{27A5221C-BE06-B3C9-69F7-B9ABA209CBF1}"/>
              </a:ext>
            </a:extLst>
          </p:cNvPr>
          <p:cNvSpPr txBox="1"/>
          <p:nvPr/>
        </p:nvSpPr>
        <p:spPr>
          <a:xfrm>
            <a:off x="1669642" y="3531594"/>
            <a:ext cx="1528804" cy="299700"/>
          </a:xfrm>
          <a:prstGeom prst="rect">
            <a:avLst/>
          </a:prstGeom>
          <a:noFill/>
          <a:ln>
            <a:noFill/>
          </a:ln>
        </p:spPr>
        <p:txBody>
          <a:bodyPr spcFirstLastPara="1" wrap="square" lIns="0" tIns="12700" rIns="0" bIns="0" anchor="t" anchorCtr="0">
            <a:noAutofit/>
          </a:bodyPr>
          <a:lstStyle/>
          <a:p>
            <a:pPr marL="12700" lvl="0"/>
            <a:r>
              <a:rPr lang="en-US" sz="1800" dirty="0">
                <a:solidFill>
                  <a:srgbClr val="807772"/>
                </a:solidFill>
                <a:latin typeface="Arimo"/>
                <a:ea typeface="Arimo"/>
                <a:cs typeface="Arimo"/>
                <a:sym typeface="Arimo"/>
              </a:rPr>
              <a:t>August 30</a:t>
            </a:r>
            <a:r>
              <a:rPr lang="en-US" sz="1800" baseline="30000" dirty="0">
                <a:solidFill>
                  <a:srgbClr val="807772"/>
                </a:solidFill>
                <a:latin typeface="Arimo"/>
                <a:ea typeface="Arimo"/>
                <a:cs typeface="Arimo"/>
                <a:sym typeface="Arimo"/>
              </a:rPr>
              <a:t>th</a:t>
            </a:r>
            <a:r>
              <a:rPr lang="en-US" sz="1800" dirty="0">
                <a:solidFill>
                  <a:srgbClr val="807772"/>
                </a:solidFill>
                <a:latin typeface="Arimo"/>
                <a:ea typeface="Arimo"/>
                <a:cs typeface="Arimo"/>
                <a:sym typeface="Arimo"/>
              </a:rPr>
              <a:t> </a:t>
            </a:r>
          </a:p>
        </p:txBody>
      </p:sp>
      <p:sp>
        <p:nvSpPr>
          <p:cNvPr id="10" name="Google Shape;181;p34">
            <a:extLst>
              <a:ext uri="{FF2B5EF4-FFF2-40B4-BE49-F238E27FC236}">
                <a16:creationId xmlns:a16="http://schemas.microsoft.com/office/drawing/2014/main" id="{189D0D82-4BC4-2C33-405C-73B486D1F19B}"/>
              </a:ext>
            </a:extLst>
          </p:cNvPr>
          <p:cNvSpPr txBox="1"/>
          <p:nvPr/>
        </p:nvSpPr>
        <p:spPr>
          <a:xfrm>
            <a:off x="1666193" y="905775"/>
            <a:ext cx="1396306" cy="284856"/>
          </a:xfrm>
          <a:prstGeom prst="rect">
            <a:avLst/>
          </a:prstGeom>
          <a:noFill/>
          <a:ln>
            <a:noFill/>
          </a:ln>
        </p:spPr>
        <p:txBody>
          <a:bodyPr spcFirstLastPara="1" wrap="square" lIns="0" tIns="12700" rIns="0" bIns="0" anchor="t" anchorCtr="0">
            <a:noAutofit/>
          </a:bodyPr>
          <a:lstStyle/>
          <a:p>
            <a:pPr marL="12700" lvl="0"/>
            <a:r>
              <a:rPr lang="en-US" sz="1800" dirty="0">
                <a:solidFill>
                  <a:srgbClr val="807772"/>
                </a:solidFill>
                <a:latin typeface="Arimo"/>
                <a:ea typeface="Arimo"/>
                <a:cs typeface="Arimo"/>
                <a:sym typeface="Arimo"/>
              </a:rPr>
              <a:t>August 14</a:t>
            </a:r>
            <a:r>
              <a:rPr lang="en-US" sz="1800" baseline="30000" dirty="0">
                <a:solidFill>
                  <a:srgbClr val="807772"/>
                </a:solidFill>
                <a:latin typeface="Arimo"/>
                <a:ea typeface="Arimo"/>
                <a:cs typeface="Arimo"/>
                <a:sym typeface="Arimo"/>
              </a:rPr>
              <a:t>th</a:t>
            </a:r>
            <a:r>
              <a:rPr lang="en-US" sz="1800" dirty="0">
                <a:solidFill>
                  <a:srgbClr val="807772"/>
                </a:solidFill>
                <a:latin typeface="Arimo"/>
                <a:ea typeface="Arimo"/>
                <a:cs typeface="Arimo"/>
                <a:sym typeface="Arimo"/>
              </a:rPr>
              <a:t> </a:t>
            </a:r>
            <a:endParaRPr sz="1800" dirty="0">
              <a:latin typeface="Arimo"/>
              <a:ea typeface="Arimo"/>
              <a:cs typeface="Arimo"/>
              <a:sym typeface="Arim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0"/>
          <p:cNvSpPr txBox="1">
            <a:spLocks noGrp="1"/>
          </p:cNvSpPr>
          <p:nvPr>
            <p:ph type="title"/>
          </p:nvPr>
        </p:nvSpPr>
        <p:spPr>
          <a:xfrm>
            <a:off x="1714390" y="1326436"/>
            <a:ext cx="6248399" cy="813790"/>
          </a:xfrm>
          <a:prstGeom prst="rect">
            <a:avLst/>
          </a:prstGeom>
          <a:noFill/>
          <a:ln>
            <a:noFill/>
          </a:ln>
        </p:spPr>
        <p:txBody>
          <a:bodyPr spcFirstLastPara="1" wrap="square" lIns="0" tIns="12700" rIns="0" bIns="0" anchor="t" anchorCtr="0">
            <a:noAutofit/>
          </a:bodyPr>
          <a:lstStyle/>
          <a:p>
            <a:pPr marL="12700" lvl="0" indent="0" algn="ctr" rtl="0">
              <a:lnSpc>
                <a:spcPct val="100000"/>
              </a:lnSpc>
              <a:spcBef>
                <a:spcPts val="0"/>
              </a:spcBef>
              <a:spcAft>
                <a:spcPts val="0"/>
              </a:spcAft>
              <a:buNone/>
            </a:pPr>
            <a:r>
              <a:rPr lang="en" sz="4800" dirty="0">
                <a:solidFill>
                  <a:srgbClr val="999999"/>
                </a:solidFill>
              </a:rPr>
              <a:t>Accessing / Reviewing      DQ Report</a:t>
            </a:r>
            <a:endParaRPr sz="4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3"/>
          <p:cNvSpPr txBox="1">
            <a:spLocks noGrp="1"/>
          </p:cNvSpPr>
          <p:nvPr>
            <p:ph type="title"/>
          </p:nvPr>
        </p:nvSpPr>
        <p:spPr>
          <a:xfrm>
            <a:off x="2274213" y="2167949"/>
            <a:ext cx="4597400" cy="756920"/>
          </a:xfrm>
          <a:prstGeom prst="rect">
            <a:avLst/>
          </a:prstGeom>
          <a:noFill/>
          <a:ln>
            <a:noFill/>
          </a:ln>
        </p:spPr>
        <p:txBody>
          <a:bodyPr spcFirstLastPara="1" wrap="square" lIns="0" tIns="12700" rIns="0" bIns="0" anchor="t" anchorCtr="0">
            <a:noAutofit/>
          </a:bodyPr>
          <a:lstStyle/>
          <a:p>
            <a:pPr marL="12700" lvl="0" indent="0" algn="l" rtl="0">
              <a:lnSpc>
                <a:spcPct val="100000"/>
              </a:lnSpc>
              <a:spcBef>
                <a:spcPts val="0"/>
              </a:spcBef>
              <a:spcAft>
                <a:spcPts val="0"/>
              </a:spcAft>
              <a:buNone/>
            </a:pPr>
            <a:r>
              <a:rPr lang="en" sz="4800" dirty="0">
                <a:solidFill>
                  <a:srgbClr val="999999"/>
                </a:solidFill>
              </a:rPr>
              <a:t>Troubleshooting</a:t>
            </a:r>
            <a:endParaRPr sz="4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94"/>
        <p:cNvGrpSpPr/>
        <p:nvPr/>
      </p:nvGrpSpPr>
      <p:grpSpPr>
        <a:xfrm>
          <a:off x="0" y="0"/>
          <a:ext cx="0" cy="0"/>
          <a:chOff x="0" y="0"/>
          <a:chExt cx="0" cy="0"/>
        </a:xfrm>
      </p:grpSpPr>
      <p:grpSp>
        <p:nvGrpSpPr>
          <p:cNvPr id="95" name="Google Shape;95;p20"/>
          <p:cNvGrpSpPr/>
          <p:nvPr/>
        </p:nvGrpSpPr>
        <p:grpSpPr>
          <a:xfrm>
            <a:off x="4571990" y="0"/>
            <a:ext cx="4572000" cy="5143500"/>
            <a:chOff x="4571990" y="0"/>
            <a:chExt cx="4572000" cy="5143500"/>
          </a:xfrm>
        </p:grpSpPr>
        <p:sp>
          <p:nvSpPr>
            <p:cNvPr id="96" name="Google Shape;96;p20"/>
            <p:cNvSpPr/>
            <p:nvPr/>
          </p:nvSpPr>
          <p:spPr>
            <a:xfrm>
              <a:off x="4571990" y="0"/>
              <a:ext cx="4572000" cy="5143500"/>
            </a:xfrm>
            <a:custGeom>
              <a:avLst/>
              <a:gdLst/>
              <a:ahLst/>
              <a:cxnLst/>
              <a:rect l="l" t="t" r="r" b="b"/>
              <a:pathLst>
                <a:path w="4572000" h="5143500" extrusionOk="0">
                  <a:moveTo>
                    <a:pt x="4571990" y="5143489"/>
                  </a:moveTo>
                  <a:lnTo>
                    <a:pt x="0" y="5143489"/>
                  </a:lnTo>
                  <a:lnTo>
                    <a:pt x="0" y="0"/>
                  </a:lnTo>
                  <a:lnTo>
                    <a:pt x="4571990" y="0"/>
                  </a:lnTo>
                  <a:lnTo>
                    <a:pt x="4571990" y="5143489"/>
                  </a:lnTo>
                  <a:close/>
                </a:path>
              </a:pathLst>
            </a:custGeom>
            <a:solidFill>
              <a:srgbClr val="EDEDE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97" name="Google Shape;97;p20"/>
            <p:cNvSpPr/>
            <p:nvPr/>
          </p:nvSpPr>
          <p:spPr>
            <a:xfrm>
              <a:off x="6797086" y="4496790"/>
              <a:ext cx="1979388" cy="547348"/>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98" name="Google Shape;98;p20"/>
          <p:cNvSpPr txBox="1"/>
          <p:nvPr/>
        </p:nvSpPr>
        <p:spPr>
          <a:xfrm>
            <a:off x="581926" y="1988183"/>
            <a:ext cx="3412490" cy="1126490"/>
          </a:xfrm>
          <a:prstGeom prst="rect">
            <a:avLst/>
          </a:prstGeom>
          <a:noFill/>
          <a:ln>
            <a:noFill/>
          </a:ln>
        </p:spPr>
        <p:txBody>
          <a:bodyPr spcFirstLastPara="1" wrap="square" lIns="0" tIns="8875" rIns="0" bIns="0" anchor="t" anchorCtr="0">
            <a:noAutofit/>
          </a:bodyPr>
          <a:lstStyle/>
          <a:p>
            <a:pPr marL="12700" marR="5080" lvl="0" indent="92075" algn="l" rtl="0">
              <a:lnSpc>
                <a:spcPct val="100699"/>
              </a:lnSpc>
              <a:spcBef>
                <a:spcPts val="0"/>
              </a:spcBef>
              <a:spcAft>
                <a:spcPts val="0"/>
              </a:spcAft>
              <a:buNone/>
            </a:pPr>
            <a:r>
              <a:rPr lang="en" sz="3600" b="1">
                <a:solidFill>
                  <a:srgbClr val="52ACCA"/>
                </a:solidFill>
                <a:latin typeface="Trebuchet MS"/>
                <a:ea typeface="Trebuchet MS"/>
                <a:cs typeface="Trebuchet MS"/>
                <a:sym typeface="Trebuchet MS"/>
              </a:rPr>
              <a:t>Quarterly Data  Quality Process</a:t>
            </a:r>
            <a:endParaRPr sz="3600">
              <a:latin typeface="Trebuchet MS"/>
              <a:ea typeface="Trebuchet MS"/>
              <a:cs typeface="Trebuchet MS"/>
              <a:sym typeface="Trebuchet MS"/>
            </a:endParaRPr>
          </a:p>
        </p:txBody>
      </p:sp>
      <p:sp>
        <p:nvSpPr>
          <p:cNvPr id="99" name="Google Shape;99;p20"/>
          <p:cNvSpPr txBox="1"/>
          <p:nvPr/>
        </p:nvSpPr>
        <p:spPr>
          <a:xfrm>
            <a:off x="4750894" y="198753"/>
            <a:ext cx="4214191" cy="1911350"/>
          </a:xfrm>
          <a:prstGeom prst="rect">
            <a:avLst/>
          </a:prstGeom>
          <a:noFill/>
          <a:ln>
            <a:noFill/>
          </a:ln>
        </p:spPr>
        <p:txBody>
          <a:bodyPr spcFirstLastPara="1" wrap="square" lIns="0" tIns="52700" rIns="0" bIns="0" anchor="t" anchorCtr="0">
            <a:noAutofit/>
          </a:bodyPr>
          <a:lstStyle/>
          <a:p>
            <a:pPr marL="379095" marR="0" lvl="0" indent="-367030" algn="l" rtl="0">
              <a:lnSpc>
                <a:spcPct val="150000"/>
              </a:lnSpc>
              <a:spcBef>
                <a:spcPts val="0"/>
              </a:spcBef>
              <a:spcAft>
                <a:spcPts val="0"/>
              </a:spcAft>
              <a:buClr>
                <a:srgbClr val="595959"/>
              </a:buClr>
              <a:buSzPts val="1800"/>
              <a:buFont typeface="Arial"/>
              <a:buChar char="●"/>
            </a:pPr>
            <a:r>
              <a:rPr lang="en" dirty="0">
                <a:solidFill>
                  <a:srgbClr val="595959"/>
                </a:solidFill>
                <a:latin typeface="Verdana"/>
                <a:ea typeface="Verdana"/>
                <a:cs typeface="Verdana"/>
                <a:sym typeface="Verdana"/>
              </a:rPr>
              <a:t>Context</a:t>
            </a:r>
          </a:p>
          <a:p>
            <a:pPr marL="379095" marR="0" lvl="0" indent="-367030" algn="l" rtl="0">
              <a:lnSpc>
                <a:spcPct val="150000"/>
              </a:lnSpc>
              <a:spcBef>
                <a:spcPts val="0"/>
              </a:spcBef>
              <a:spcAft>
                <a:spcPts val="0"/>
              </a:spcAft>
              <a:buClr>
                <a:srgbClr val="595959"/>
              </a:buClr>
              <a:buSzPts val="1800"/>
              <a:buFont typeface="Arial"/>
              <a:buChar char="●"/>
            </a:pPr>
            <a:r>
              <a:rPr lang="en-US" dirty="0">
                <a:solidFill>
                  <a:srgbClr val="595959"/>
                </a:solidFill>
                <a:latin typeface="Verdana"/>
                <a:ea typeface="Verdana"/>
                <a:cs typeface="Verdana"/>
                <a:sym typeface="Verdana"/>
              </a:rPr>
              <a:t>Missing Values / Data Issues</a:t>
            </a:r>
          </a:p>
          <a:p>
            <a:pPr marL="379095" marR="0" lvl="0" indent="-367030" algn="l" rtl="0">
              <a:lnSpc>
                <a:spcPct val="150000"/>
              </a:lnSpc>
              <a:spcBef>
                <a:spcPts val="0"/>
              </a:spcBef>
              <a:spcAft>
                <a:spcPts val="0"/>
              </a:spcAft>
              <a:buClr>
                <a:srgbClr val="595959"/>
              </a:buClr>
              <a:buSzPts val="1800"/>
              <a:buFont typeface="Arial"/>
              <a:buChar char="●"/>
            </a:pPr>
            <a:r>
              <a:rPr lang="en-US" dirty="0">
                <a:solidFill>
                  <a:srgbClr val="595959"/>
                </a:solidFill>
                <a:latin typeface="Verdana"/>
                <a:ea typeface="Verdana"/>
                <a:cs typeface="Verdana"/>
                <a:sym typeface="Verdana"/>
              </a:rPr>
              <a:t>Child-Only Entries</a:t>
            </a:r>
          </a:p>
          <a:p>
            <a:pPr marL="379095" marR="0" lvl="0" indent="-367030" algn="l" rtl="0">
              <a:lnSpc>
                <a:spcPct val="150000"/>
              </a:lnSpc>
              <a:spcBef>
                <a:spcPts val="0"/>
              </a:spcBef>
              <a:spcAft>
                <a:spcPts val="0"/>
              </a:spcAft>
              <a:buClr>
                <a:srgbClr val="595959"/>
              </a:buClr>
              <a:buSzPts val="1800"/>
              <a:buFont typeface="Arial"/>
              <a:buChar char="●"/>
            </a:pPr>
            <a:r>
              <a:rPr lang="en-US" dirty="0">
                <a:solidFill>
                  <a:srgbClr val="595959"/>
                </a:solidFill>
                <a:latin typeface="Verdana"/>
                <a:ea typeface="Verdana"/>
                <a:cs typeface="Verdana"/>
                <a:sym typeface="Verdana"/>
              </a:rPr>
              <a:t>Utilization</a:t>
            </a:r>
          </a:p>
          <a:p>
            <a:pPr marL="379095" marR="0" lvl="0" indent="-367030" algn="l" rtl="0">
              <a:lnSpc>
                <a:spcPct val="150000"/>
              </a:lnSpc>
              <a:spcBef>
                <a:spcPts val="0"/>
              </a:spcBef>
              <a:spcAft>
                <a:spcPts val="0"/>
              </a:spcAft>
              <a:buClr>
                <a:srgbClr val="595959"/>
              </a:buClr>
              <a:buSzPts val="1800"/>
              <a:buFont typeface="Arial"/>
              <a:buChar char="●"/>
            </a:pPr>
            <a:r>
              <a:rPr lang="en-US" dirty="0">
                <a:solidFill>
                  <a:srgbClr val="595959"/>
                </a:solidFill>
                <a:latin typeface="Verdana"/>
                <a:ea typeface="Verdana"/>
                <a:cs typeface="Verdana"/>
                <a:sym typeface="Verdana"/>
              </a:rPr>
              <a:t>Timeliness</a:t>
            </a:r>
          </a:p>
          <a:p>
            <a:pPr marL="379095" marR="0" lvl="0" indent="-367030" algn="l" rtl="0">
              <a:lnSpc>
                <a:spcPct val="150000"/>
              </a:lnSpc>
              <a:spcBef>
                <a:spcPts val="0"/>
              </a:spcBef>
              <a:spcAft>
                <a:spcPts val="0"/>
              </a:spcAft>
              <a:buClr>
                <a:srgbClr val="595959"/>
              </a:buClr>
              <a:buSzPts val="1800"/>
              <a:buFont typeface="Arial"/>
              <a:buChar char="●"/>
            </a:pPr>
            <a:r>
              <a:rPr lang="en-US" dirty="0">
                <a:solidFill>
                  <a:srgbClr val="595959"/>
                </a:solidFill>
                <a:latin typeface="Verdana"/>
                <a:ea typeface="Verdana"/>
                <a:cs typeface="Verdana"/>
                <a:sym typeface="Verdana"/>
              </a:rPr>
              <a:t>Who Participates</a:t>
            </a:r>
          </a:p>
          <a:p>
            <a:pPr marL="379095" marR="0" lvl="0" indent="-367030" algn="l" rtl="0">
              <a:lnSpc>
                <a:spcPct val="150000"/>
              </a:lnSpc>
              <a:spcBef>
                <a:spcPts val="0"/>
              </a:spcBef>
              <a:spcAft>
                <a:spcPts val="0"/>
              </a:spcAft>
              <a:buClr>
                <a:srgbClr val="595959"/>
              </a:buClr>
              <a:buSzPts val="1800"/>
              <a:buFont typeface="Arial"/>
              <a:buChar char="●"/>
            </a:pPr>
            <a:r>
              <a:rPr lang="en-US" dirty="0">
                <a:solidFill>
                  <a:srgbClr val="595959"/>
                </a:solidFill>
                <a:latin typeface="Verdana"/>
                <a:ea typeface="Verdana"/>
                <a:cs typeface="Verdana"/>
                <a:sym typeface="Verdana"/>
              </a:rPr>
              <a:t>Report Details</a:t>
            </a:r>
          </a:p>
          <a:p>
            <a:pPr marL="379095" marR="0" lvl="0" indent="-367030" algn="l" rtl="0">
              <a:lnSpc>
                <a:spcPct val="150000"/>
              </a:lnSpc>
              <a:spcBef>
                <a:spcPts val="0"/>
              </a:spcBef>
              <a:spcAft>
                <a:spcPts val="0"/>
              </a:spcAft>
              <a:buClr>
                <a:srgbClr val="595959"/>
              </a:buClr>
              <a:buSzPts val="1800"/>
              <a:buFont typeface="Arial"/>
              <a:buChar char="●"/>
            </a:pPr>
            <a:r>
              <a:rPr lang="en-US" dirty="0">
                <a:solidFill>
                  <a:srgbClr val="595959"/>
                </a:solidFill>
                <a:latin typeface="Verdana"/>
                <a:ea typeface="Verdana"/>
                <a:cs typeface="Verdana"/>
                <a:sym typeface="Verdana"/>
              </a:rPr>
              <a:t>Overview</a:t>
            </a:r>
          </a:p>
          <a:p>
            <a:pPr marL="379095" marR="0" lvl="0" indent="-367030" algn="l" rtl="0">
              <a:lnSpc>
                <a:spcPct val="150000"/>
              </a:lnSpc>
              <a:spcBef>
                <a:spcPts val="0"/>
              </a:spcBef>
              <a:spcAft>
                <a:spcPts val="0"/>
              </a:spcAft>
              <a:buClr>
                <a:srgbClr val="595959"/>
              </a:buClr>
              <a:buSzPts val="1800"/>
              <a:buFont typeface="Arial"/>
              <a:buChar char="●"/>
            </a:pPr>
            <a:r>
              <a:rPr lang="en-US" dirty="0">
                <a:solidFill>
                  <a:srgbClr val="595959"/>
                </a:solidFill>
                <a:latin typeface="Verdana"/>
                <a:ea typeface="Verdana"/>
                <a:cs typeface="Verdana"/>
                <a:sym typeface="Verdana"/>
              </a:rPr>
              <a:t>Submission Process</a:t>
            </a:r>
          </a:p>
          <a:p>
            <a:pPr marL="379095" marR="0" lvl="0" indent="-367030" algn="l" rtl="0">
              <a:lnSpc>
                <a:spcPct val="150000"/>
              </a:lnSpc>
              <a:spcBef>
                <a:spcPts val="0"/>
              </a:spcBef>
              <a:spcAft>
                <a:spcPts val="0"/>
              </a:spcAft>
              <a:buClr>
                <a:srgbClr val="595959"/>
              </a:buClr>
              <a:buSzPts val="1800"/>
              <a:buFont typeface="Arial"/>
              <a:buChar char="●"/>
            </a:pPr>
            <a:r>
              <a:rPr lang="en-US" dirty="0">
                <a:solidFill>
                  <a:srgbClr val="595959"/>
                </a:solidFill>
                <a:latin typeface="Verdana"/>
                <a:ea typeface="Verdana"/>
                <a:cs typeface="Verdana"/>
                <a:sym typeface="Verdana"/>
              </a:rPr>
              <a:t>Data Quality Timeline</a:t>
            </a:r>
          </a:p>
          <a:p>
            <a:pPr marL="379095" marR="0" lvl="0" indent="-367030" algn="l" rtl="0">
              <a:lnSpc>
                <a:spcPct val="150000"/>
              </a:lnSpc>
              <a:spcBef>
                <a:spcPts val="0"/>
              </a:spcBef>
              <a:spcAft>
                <a:spcPts val="0"/>
              </a:spcAft>
              <a:buClr>
                <a:srgbClr val="595959"/>
              </a:buClr>
              <a:buSzPts val="1800"/>
              <a:buFont typeface="Arial"/>
              <a:buChar char="●"/>
            </a:pPr>
            <a:r>
              <a:rPr lang="en-US" dirty="0">
                <a:solidFill>
                  <a:srgbClr val="595959"/>
                </a:solidFill>
                <a:latin typeface="Verdana"/>
                <a:ea typeface="Verdana"/>
                <a:cs typeface="Verdana"/>
                <a:sym typeface="Verdana"/>
              </a:rPr>
              <a:t>Accessing / Reviewing Report (Live Demo)</a:t>
            </a:r>
          </a:p>
          <a:p>
            <a:pPr marL="379095" marR="0" lvl="0" indent="-367030" algn="l" rtl="0">
              <a:lnSpc>
                <a:spcPct val="150000"/>
              </a:lnSpc>
              <a:spcBef>
                <a:spcPts val="0"/>
              </a:spcBef>
              <a:spcAft>
                <a:spcPts val="0"/>
              </a:spcAft>
              <a:buClr>
                <a:srgbClr val="595959"/>
              </a:buClr>
              <a:buSzPts val="1800"/>
              <a:buFont typeface="Arial"/>
              <a:buChar char="●"/>
            </a:pPr>
            <a:r>
              <a:rPr lang="en-US" dirty="0">
                <a:solidFill>
                  <a:srgbClr val="595959"/>
                </a:solidFill>
                <a:latin typeface="Verdana"/>
                <a:ea typeface="Verdana"/>
                <a:cs typeface="Verdana"/>
                <a:sym typeface="Verdana"/>
              </a:rPr>
              <a:t>Trouble Shooting</a:t>
            </a:r>
          </a:p>
          <a:p>
            <a:pPr marL="379095" marR="0" lvl="0" indent="-367030" algn="l" rtl="0">
              <a:lnSpc>
                <a:spcPct val="150000"/>
              </a:lnSpc>
              <a:spcBef>
                <a:spcPts val="0"/>
              </a:spcBef>
              <a:spcAft>
                <a:spcPts val="0"/>
              </a:spcAft>
              <a:buClr>
                <a:srgbClr val="595959"/>
              </a:buClr>
              <a:buSzPts val="1800"/>
              <a:buFont typeface="Arial"/>
              <a:buChar char="●"/>
            </a:pPr>
            <a:r>
              <a:rPr lang="en-US" dirty="0">
                <a:solidFill>
                  <a:srgbClr val="595959"/>
                </a:solidFill>
                <a:latin typeface="Verdana"/>
                <a:ea typeface="Verdana"/>
                <a:cs typeface="Verdana"/>
                <a:sym typeface="Verdana"/>
              </a:rPr>
              <a:t>Resources / Support</a:t>
            </a:r>
            <a:endParaRPr lang="en" dirty="0">
              <a:solidFill>
                <a:srgbClr val="595959"/>
              </a:solidFill>
              <a:latin typeface="Verdana"/>
              <a:ea typeface="Verdana"/>
              <a:cs typeface="Verdana"/>
              <a:sym typeface="Verdan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0"/>
          <p:cNvSpPr txBox="1">
            <a:spLocks noGrp="1"/>
          </p:cNvSpPr>
          <p:nvPr>
            <p:ph type="title"/>
          </p:nvPr>
        </p:nvSpPr>
        <p:spPr>
          <a:xfrm>
            <a:off x="2811876" y="321608"/>
            <a:ext cx="3907154" cy="452120"/>
          </a:xfrm>
          <a:prstGeom prst="rect">
            <a:avLst/>
          </a:prstGeom>
          <a:noFill/>
          <a:ln>
            <a:noFill/>
          </a:ln>
        </p:spPr>
        <p:txBody>
          <a:bodyPr spcFirstLastPara="1" wrap="square" lIns="0" tIns="12700" rIns="0" bIns="0" anchor="t" anchorCtr="0">
            <a:noAutofit/>
          </a:bodyPr>
          <a:lstStyle/>
          <a:p>
            <a:pPr marL="12700" lvl="0" indent="0" algn="l" rtl="0">
              <a:lnSpc>
                <a:spcPct val="100000"/>
              </a:lnSpc>
              <a:spcBef>
                <a:spcPts val="0"/>
              </a:spcBef>
              <a:spcAft>
                <a:spcPts val="0"/>
              </a:spcAft>
              <a:buNone/>
            </a:pPr>
            <a:r>
              <a:rPr lang="en" sz="2800" dirty="0">
                <a:solidFill>
                  <a:srgbClr val="999999"/>
                </a:solidFill>
              </a:rPr>
              <a:t>Troubleshooting</a:t>
            </a:r>
            <a:endParaRPr lang="en-US" dirty="0"/>
          </a:p>
        </p:txBody>
      </p:sp>
      <p:sp>
        <p:nvSpPr>
          <p:cNvPr id="6" name="Google Shape;159;p30">
            <a:extLst>
              <a:ext uri="{FF2B5EF4-FFF2-40B4-BE49-F238E27FC236}">
                <a16:creationId xmlns:a16="http://schemas.microsoft.com/office/drawing/2014/main" id="{FEDCAC5B-F57E-AD6F-01BB-E4144B0E9786}"/>
              </a:ext>
            </a:extLst>
          </p:cNvPr>
          <p:cNvSpPr txBox="1"/>
          <p:nvPr/>
        </p:nvSpPr>
        <p:spPr>
          <a:xfrm>
            <a:off x="264329" y="1330272"/>
            <a:ext cx="4122141" cy="3175468"/>
          </a:xfrm>
          <a:prstGeom prst="rect">
            <a:avLst/>
          </a:prstGeom>
          <a:noFill/>
          <a:ln>
            <a:noFill/>
          </a:ln>
        </p:spPr>
        <p:txBody>
          <a:bodyPr spcFirstLastPara="1" wrap="square" lIns="0" tIns="12700" rIns="0" bIns="0" anchor="t" anchorCtr="0">
            <a:noAutofit/>
          </a:bodyPr>
          <a:lstStyle/>
          <a:p>
            <a:pPr marL="386715" marR="291465" lvl="0" indent="-374650">
              <a:lnSpc>
                <a:spcPct val="115100"/>
              </a:lnSpc>
              <a:buClr>
                <a:srgbClr val="595959"/>
              </a:buClr>
              <a:buSzPts val="1900"/>
              <a:buFont typeface="Arial"/>
              <a:buChar char="●"/>
            </a:pPr>
            <a:r>
              <a:rPr lang="en-US" dirty="0">
                <a:solidFill>
                  <a:srgbClr val="595959"/>
                </a:solidFill>
                <a:latin typeface="Verdana"/>
                <a:ea typeface="Verdana"/>
                <a:cs typeface="Verdana"/>
                <a:sym typeface="Verdana"/>
              </a:rPr>
              <a:t>Legend can be found on the tab titled Client Detail Key</a:t>
            </a:r>
          </a:p>
          <a:p>
            <a:pPr marL="386715" marR="291465" lvl="0" indent="-374650">
              <a:lnSpc>
                <a:spcPct val="115100"/>
              </a:lnSpc>
              <a:buClr>
                <a:srgbClr val="595959"/>
              </a:buClr>
              <a:buSzPts val="1900"/>
              <a:buFont typeface="Arial"/>
              <a:buChar char="●"/>
            </a:pPr>
            <a:endParaRPr lang="en-US" dirty="0">
              <a:solidFill>
                <a:srgbClr val="595959"/>
              </a:solidFill>
              <a:latin typeface="Verdana"/>
              <a:ea typeface="Verdana"/>
              <a:cs typeface="Verdana"/>
              <a:sym typeface="Verdana"/>
            </a:endParaRPr>
          </a:p>
          <a:p>
            <a:pPr marL="386715" marR="291465" lvl="0" indent="-374650">
              <a:lnSpc>
                <a:spcPct val="115100"/>
              </a:lnSpc>
              <a:buClr>
                <a:srgbClr val="595959"/>
              </a:buClr>
              <a:buSzPts val="1900"/>
              <a:buFont typeface="Arial"/>
              <a:buChar char="●"/>
            </a:pPr>
            <a:r>
              <a:rPr lang="en-US" dirty="0">
                <a:solidFill>
                  <a:srgbClr val="595959"/>
                </a:solidFill>
                <a:latin typeface="Verdana"/>
                <a:ea typeface="Verdana"/>
                <a:cs typeface="Verdana"/>
                <a:sym typeface="Verdana"/>
              </a:rPr>
              <a:t>This key will provide details on the location of questions in HMIS</a:t>
            </a:r>
          </a:p>
          <a:p>
            <a:pPr marL="386715" marR="291465" lvl="0" indent="-374650">
              <a:lnSpc>
                <a:spcPct val="115100"/>
              </a:lnSpc>
              <a:buClr>
                <a:srgbClr val="595959"/>
              </a:buClr>
              <a:buSzPts val="1900"/>
              <a:buFont typeface="Arial"/>
              <a:buChar char="●"/>
            </a:pPr>
            <a:endParaRPr lang="en-US" dirty="0">
              <a:solidFill>
                <a:srgbClr val="595959"/>
              </a:solidFill>
              <a:latin typeface="Verdana"/>
              <a:ea typeface="Verdana"/>
              <a:cs typeface="Verdana"/>
              <a:sym typeface="Verdana"/>
            </a:endParaRPr>
          </a:p>
          <a:p>
            <a:pPr marL="386715" marR="291465" lvl="0" indent="-374650">
              <a:lnSpc>
                <a:spcPct val="115100"/>
              </a:lnSpc>
              <a:buClr>
                <a:srgbClr val="595959"/>
              </a:buClr>
              <a:buSzPts val="1900"/>
              <a:buFont typeface="Arial"/>
              <a:buChar char="●"/>
            </a:pPr>
            <a:r>
              <a:rPr lang="en-US" dirty="0">
                <a:solidFill>
                  <a:srgbClr val="595959"/>
                </a:solidFill>
                <a:latin typeface="Verdana"/>
                <a:ea typeface="Verdana"/>
                <a:cs typeface="Verdana"/>
                <a:sym typeface="Verdana"/>
              </a:rPr>
              <a:t>Name DQ, SSN DQ, and Veteran Status are the only questions that will be found outside of the enrollment assessment. These questions are in the Client Profile.</a:t>
            </a:r>
          </a:p>
          <a:p>
            <a:pPr marL="386715" marR="291465" lvl="0" indent="-374650">
              <a:lnSpc>
                <a:spcPct val="115100"/>
              </a:lnSpc>
              <a:buClr>
                <a:srgbClr val="595959"/>
              </a:buClr>
              <a:buSzPts val="1900"/>
              <a:buFont typeface="Arial"/>
              <a:buChar char="●"/>
            </a:pPr>
            <a:endParaRPr lang="en-US" b="1" dirty="0">
              <a:solidFill>
                <a:srgbClr val="595959"/>
              </a:solidFill>
              <a:latin typeface="Verdana"/>
              <a:ea typeface="Verdana"/>
              <a:cs typeface="Verdana"/>
              <a:sym typeface="Verdana"/>
            </a:endParaRPr>
          </a:p>
        </p:txBody>
      </p:sp>
      <p:pic>
        <p:nvPicPr>
          <p:cNvPr id="2" name="Picture 1">
            <a:extLst>
              <a:ext uri="{FF2B5EF4-FFF2-40B4-BE49-F238E27FC236}">
                <a16:creationId xmlns:a16="http://schemas.microsoft.com/office/drawing/2014/main" id="{CF08833C-B041-DE00-2EC6-8900E432816C}"/>
              </a:ext>
            </a:extLst>
          </p:cNvPr>
          <p:cNvPicPr>
            <a:picLocks noChangeAspect="1"/>
          </p:cNvPicPr>
          <p:nvPr/>
        </p:nvPicPr>
        <p:blipFill>
          <a:blip r:embed="rId3"/>
          <a:stretch>
            <a:fillRect/>
          </a:stretch>
        </p:blipFill>
        <p:spPr>
          <a:xfrm>
            <a:off x="4329544" y="773728"/>
            <a:ext cx="4043181" cy="3687247"/>
          </a:xfrm>
          <a:prstGeom prst="rect">
            <a:avLst/>
          </a:prstGeom>
        </p:spPr>
      </p:pic>
    </p:spTree>
    <p:extLst>
      <p:ext uri="{BB962C8B-B14F-4D97-AF65-F5344CB8AC3E}">
        <p14:creationId xmlns:p14="http://schemas.microsoft.com/office/powerpoint/2010/main" val="43367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5"/>
          <p:cNvSpPr txBox="1">
            <a:spLocks noGrp="1"/>
          </p:cNvSpPr>
          <p:nvPr>
            <p:ph type="title"/>
          </p:nvPr>
        </p:nvSpPr>
        <p:spPr>
          <a:xfrm>
            <a:off x="530155" y="2167949"/>
            <a:ext cx="8084184" cy="756920"/>
          </a:xfrm>
          <a:prstGeom prst="rect">
            <a:avLst/>
          </a:prstGeom>
          <a:noFill/>
          <a:ln>
            <a:noFill/>
          </a:ln>
        </p:spPr>
        <p:txBody>
          <a:bodyPr spcFirstLastPara="1" wrap="square" lIns="0" tIns="12700" rIns="0" bIns="0" anchor="t" anchorCtr="0">
            <a:noAutofit/>
          </a:bodyPr>
          <a:lstStyle/>
          <a:p>
            <a:pPr marL="12700" lvl="0" indent="0" algn="l" rtl="0">
              <a:lnSpc>
                <a:spcPct val="100000"/>
              </a:lnSpc>
              <a:spcBef>
                <a:spcPts val="0"/>
              </a:spcBef>
              <a:spcAft>
                <a:spcPts val="0"/>
              </a:spcAft>
              <a:buNone/>
            </a:pPr>
            <a:r>
              <a:rPr lang="en" sz="4800">
                <a:solidFill>
                  <a:srgbClr val="999999"/>
                </a:solidFill>
              </a:rPr>
              <a:t>Resources and User Support</a:t>
            </a:r>
            <a:endParaRPr sz="4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6"/>
          <p:cNvSpPr txBox="1">
            <a:spLocks noGrp="1"/>
          </p:cNvSpPr>
          <p:nvPr>
            <p:ph type="title"/>
          </p:nvPr>
        </p:nvSpPr>
        <p:spPr>
          <a:xfrm>
            <a:off x="3269465" y="275225"/>
            <a:ext cx="2605069" cy="452120"/>
          </a:xfrm>
          <a:prstGeom prst="rect">
            <a:avLst/>
          </a:prstGeom>
          <a:noFill/>
          <a:ln>
            <a:noFill/>
          </a:ln>
        </p:spPr>
        <p:txBody>
          <a:bodyPr spcFirstLastPara="1" wrap="square" lIns="0" tIns="12700" rIns="0" bIns="0" anchor="t" anchorCtr="0">
            <a:noAutofit/>
          </a:bodyPr>
          <a:lstStyle/>
          <a:p>
            <a:pPr marL="14604" lvl="0" indent="0" algn="l" rtl="0">
              <a:lnSpc>
                <a:spcPct val="100000"/>
              </a:lnSpc>
              <a:spcBef>
                <a:spcPts val="0"/>
              </a:spcBef>
              <a:spcAft>
                <a:spcPts val="0"/>
              </a:spcAft>
              <a:buNone/>
            </a:pPr>
            <a:r>
              <a:rPr lang="en"/>
              <a:t>User Resources</a:t>
            </a:r>
            <a:endParaRPr/>
          </a:p>
        </p:txBody>
      </p:sp>
      <p:sp>
        <p:nvSpPr>
          <p:cNvPr id="211" name="Google Shape;211;p36"/>
          <p:cNvSpPr txBox="1">
            <a:spLocks noGrp="1"/>
          </p:cNvSpPr>
          <p:nvPr>
            <p:ph type="body" idx="1"/>
          </p:nvPr>
        </p:nvSpPr>
        <p:spPr>
          <a:xfrm>
            <a:off x="450986" y="1074850"/>
            <a:ext cx="8374500" cy="3698700"/>
          </a:xfrm>
          <a:prstGeom prst="rect">
            <a:avLst/>
          </a:prstGeom>
          <a:noFill/>
          <a:ln>
            <a:noFill/>
          </a:ln>
        </p:spPr>
        <p:txBody>
          <a:bodyPr spcFirstLastPara="1" wrap="square" lIns="0" tIns="12700" rIns="0" bIns="0" anchor="t" anchorCtr="0">
            <a:noAutofit/>
          </a:bodyPr>
          <a:lstStyle/>
          <a:p>
            <a:pPr marL="12700" lvl="0" indent="0" algn="l" rtl="0">
              <a:lnSpc>
                <a:spcPct val="100000"/>
              </a:lnSpc>
              <a:spcBef>
                <a:spcPts val="0"/>
              </a:spcBef>
              <a:spcAft>
                <a:spcPts val="0"/>
              </a:spcAft>
              <a:buNone/>
            </a:pPr>
            <a:r>
              <a:rPr lang="en" sz="1600" dirty="0"/>
              <a:t>We have two articles on the Data Quality process:</a:t>
            </a:r>
          </a:p>
          <a:p>
            <a:pPr marL="388620" lvl="0" indent="-285750" algn="l" rtl="0">
              <a:lnSpc>
                <a:spcPct val="100000"/>
              </a:lnSpc>
              <a:spcBef>
                <a:spcPts val="1890"/>
              </a:spcBef>
              <a:spcAft>
                <a:spcPts val="0"/>
              </a:spcAft>
              <a:buClr>
                <a:srgbClr val="595959"/>
              </a:buClr>
              <a:buSzPts val="1800"/>
              <a:buFont typeface="Arial" panose="020B0604020202020204" pitchFamily="34" charset="0"/>
              <a:buChar char="•"/>
            </a:pPr>
            <a:r>
              <a:rPr lang="en" sz="1400" u="sng" dirty="0">
                <a:solidFill>
                  <a:schemeClr val="hlink"/>
                </a:solidFill>
                <a:hlinkClick r:id="rId3"/>
              </a:rPr>
              <a:t>Data Quality Process Overview</a:t>
            </a:r>
            <a:endParaRPr sz="1400" dirty="0"/>
          </a:p>
          <a:p>
            <a:pPr marL="388620" lvl="0" indent="-285750" algn="l" rtl="0">
              <a:lnSpc>
                <a:spcPct val="100000"/>
              </a:lnSpc>
              <a:spcBef>
                <a:spcPts val="315"/>
              </a:spcBef>
              <a:spcAft>
                <a:spcPts val="0"/>
              </a:spcAft>
              <a:buClr>
                <a:srgbClr val="595959"/>
              </a:buClr>
              <a:buSzPts val="1800"/>
              <a:buFont typeface="Arial" panose="020B0604020202020204" pitchFamily="34" charset="0"/>
              <a:buChar char="•"/>
            </a:pPr>
            <a:r>
              <a:rPr lang="en" sz="1400" u="sng" dirty="0">
                <a:solidFill>
                  <a:schemeClr val="hlink"/>
                </a:solidFill>
                <a:hlinkClick r:id="rId4"/>
              </a:rPr>
              <a:t>Running and Interpreting the Data Quality Report</a:t>
            </a:r>
            <a:endParaRPr lang="en" sz="1400" u="sng" dirty="0">
              <a:solidFill>
                <a:schemeClr val="hlink"/>
              </a:solidFill>
            </a:endParaRPr>
          </a:p>
          <a:p>
            <a:pPr marL="102870" lvl="0" indent="0" algn="l" rtl="0">
              <a:lnSpc>
                <a:spcPct val="100000"/>
              </a:lnSpc>
              <a:spcBef>
                <a:spcPts val="315"/>
              </a:spcBef>
              <a:spcAft>
                <a:spcPts val="0"/>
              </a:spcAft>
              <a:buClr>
                <a:srgbClr val="595959"/>
              </a:buClr>
              <a:buSzPts val="1800"/>
            </a:pPr>
            <a:endParaRPr dirty="0"/>
          </a:p>
          <a:p>
            <a:pPr marL="12700" marR="5080" lvl="0" indent="0" algn="l" rtl="0">
              <a:lnSpc>
                <a:spcPct val="187500"/>
              </a:lnSpc>
              <a:spcBef>
                <a:spcPts val="0"/>
              </a:spcBef>
              <a:spcAft>
                <a:spcPts val="0"/>
              </a:spcAft>
              <a:buNone/>
            </a:pPr>
            <a:r>
              <a:rPr lang="en" sz="1600" dirty="0"/>
              <a:t>Both articles will have a link to the recorded version of this webinar and slides. Other helpful links</a:t>
            </a:r>
          </a:p>
          <a:p>
            <a:pPr marL="298450" marR="5080" lvl="0" indent="-285750" algn="l" rtl="0">
              <a:lnSpc>
                <a:spcPct val="187500"/>
              </a:lnSpc>
              <a:spcBef>
                <a:spcPts val="0"/>
              </a:spcBef>
              <a:spcAft>
                <a:spcPts val="0"/>
              </a:spcAft>
              <a:buFont typeface="Arial" panose="020B0604020202020204" pitchFamily="34" charset="0"/>
              <a:buChar char="•"/>
            </a:pPr>
            <a:r>
              <a:rPr lang="en-US" sz="1400" dirty="0">
                <a:hlinkClick r:id="rId5"/>
              </a:rPr>
              <a:t>Sub-assessments and HUD Verifications</a:t>
            </a:r>
            <a:endParaRPr lang="en-US" sz="1400" dirty="0"/>
          </a:p>
          <a:p>
            <a:pPr marL="298450" marR="5080" lvl="0" indent="-285750" algn="l" rtl="0">
              <a:lnSpc>
                <a:spcPct val="187500"/>
              </a:lnSpc>
              <a:spcBef>
                <a:spcPts val="0"/>
              </a:spcBef>
              <a:spcAft>
                <a:spcPts val="0"/>
              </a:spcAft>
              <a:buFont typeface="Arial" panose="020B0604020202020204" pitchFamily="34" charset="0"/>
              <a:buChar char="•"/>
            </a:pPr>
            <a:r>
              <a:rPr lang="en-US" sz="1400" dirty="0">
                <a:hlinkClick r:id="rId6"/>
              </a:rPr>
              <a:t>Documenting the Housing Move-In Date</a:t>
            </a:r>
            <a:endParaRPr lang="en-US" sz="1400" dirty="0"/>
          </a:p>
          <a:p>
            <a:pPr marL="298450" marR="5080" lvl="0" indent="-285750" algn="l" rtl="0">
              <a:lnSpc>
                <a:spcPct val="187500"/>
              </a:lnSpc>
              <a:spcBef>
                <a:spcPts val="0"/>
              </a:spcBef>
              <a:spcAft>
                <a:spcPts val="0"/>
              </a:spcAft>
              <a:buFont typeface="Arial" panose="020B0604020202020204" pitchFamily="34" charset="0"/>
              <a:buChar char="•"/>
            </a:pPr>
            <a:r>
              <a:rPr lang="en-US" sz="1400" dirty="0">
                <a:hlinkClick r:id="rId7"/>
              </a:rPr>
              <a:t>Relationship To Head of Household</a:t>
            </a:r>
            <a:endParaRPr lang="en" sz="1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7"/>
          <p:cNvSpPr txBox="1">
            <a:spLocks noGrp="1"/>
          </p:cNvSpPr>
          <p:nvPr>
            <p:ph type="title"/>
          </p:nvPr>
        </p:nvSpPr>
        <p:spPr>
          <a:xfrm>
            <a:off x="3269465" y="275225"/>
            <a:ext cx="2605069" cy="452120"/>
          </a:xfrm>
          <a:prstGeom prst="rect">
            <a:avLst/>
          </a:prstGeom>
          <a:noFill/>
          <a:ln>
            <a:noFill/>
          </a:ln>
        </p:spPr>
        <p:txBody>
          <a:bodyPr spcFirstLastPara="1" wrap="square" lIns="0" tIns="12700" rIns="0" bIns="0" anchor="t" anchorCtr="0">
            <a:noAutofit/>
          </a:bodyPr>
          <a:lstStyle/>
          <a:p>
            <a:pPr marL="14604" lvl="0" indent="0" algn="l" rtl="0">
              <a:lnSpc>
                <a:spcPct val="100000"/>
              </a:lnSpc>
              <a:spcBef>
                <a:spcPts val="0"/>
              </a:spcBef>
              <a:spcAft>
                <a:spcPts val="0"/>
              </a:spcAft>
              <a:buNone/>
            </a:pPr>
            <a:r>
              <a:rPr lang="en"/>
              <a:t>User Resources</a:t>
            </a:r>
            <a:endParaRPr/>
          </a:p>
        </p:txBody>
      </p:sp>
      <p:sp>
        <p:nvSpPr>
          <p:cNvPr id="217" name="Google Shape;217;p37"/>
          <p:cNvSpPr txBox="1">
            <a:spLocks noGrp="1"/>
          </p:cNvSpPr>
          <p:nvPr>
            <p:ph type="body" idx="1"/>
          </p:nvPr>
        </p:nvSpPr>
        <p:spPr>
          <a:xfrm>
            <a:off x="384724" y="929069"/>
            <a:ext cx="8374551" cy="3300095"/>
          </a:xfrm>
          <a:prstGeom prst="rect">
            <a:avLst/>
          </a:prstGeom>
          <a:noFill/>
          <a:ln>
            <a:noFill/>
          </a:ln>
        </p:spPr>
        <p:txBody>
          <a:bodyPr spcFirstLastPara="1" wrap="square" lIns="0" tIns="587050" rIns="0" bIns="0" anchor="t" anchorCtr="0">
            <a:noAutofit/>
          </a:bodyPr>
          <a:lstStyle/>
          <a:p>
            <a:pPr marL="12700" marR="5080" lvl="0" indent="0" algn="l" rtl="0">
              <a:lnSpc>
                <a:spcPct val="114599"/>
              </a:lnSpc>
              <a:spcBef>
                <a:spcPts val="0"/>
              </a:spcBef>
              <a:spcAft>
                <a:spcPts val="0"/>
              </a:spcAft>
              <a:buNone/>
            </a:pPr>
            <a:r>
              <a:rPr lang="en" dirty="0"/>
              <a:t>We  understand there may need to be further training/assistance for users that  are new to the process, or that have forgotten how the report process operated.</a:t>
            </a:r>
            <a:endParaRPr dirty="0"/>
          </a:p>
          <a:p>
            <a:pPr marL="12700" marR="779780" lvl="0" indent="0" algn="l" rtl="0">
              <a:lnSpc>
                <a:spcPct val="114599"/>
              </a:lnSpc>
              <a:spcBef>
                <a:spcPts val="1575"/>
              </a:spcBef>
              <a:spcAft>
                <a:spcPts val="0"/>
              </a:spcAft>
              <a:buNone/>
            </a:pPr>
            <a:r>
              <a:rPr lang="en" dirty="0"/>
              <a:t>As such, we are offering assistance through the Help Desk Office Hours (</a:t>
            </a:r>
            <a:r>
              <a:rPr lang="en" u="sng" dirty="0">
                <a:solidFill>
                  <a:schemeClr val="hlink"/>
                </a:solidFill>
                <a:hlinkClick r:id="rId3"/>
              </a:rPr>
              <a:t>Helpdesk@allchicago.org</a:t>
            </a:r>
            <a:r>
              <a:rPr lang="en" dirty="0"/>
              <a:t>).</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8"/>
          <p:cNvSpPr txBox="1">
            <a:spLocks noGrp="1"/>
          </p:cNvSpPr>
          <p:nvPr>
            <p:ph type="title"/>
          </p:nvPr>
        </p:nvSpPr>
        <p:spPr>
          <a:xfrm>
            <a:off x="1470450" y="275225"/>
            <a:ext cx="6813300" cy="452100"/>
          </a:xfrm>
          <a:prstGeom prst="rect">
            <a:avLst/>
          </a:prstGeom>
          <a:noFill/>
          <a:ln>
            <a:noFill/>
          </a:ln>
        </p:spPr>
        <p:txBody>
          <a:bodyPr spcFirstLastPara="1" wrap="square" lIns="0" tIns="12700" rIns="0" bIns="0" anchor="t" anchorCtr="0">
            <a:noAutofit/>
          </a:bodyPr>
          <a:lstStyle/>
          <a:p>
            <a:pPr marL="12700" lvl="0" indent="0" algn="l" rtl="0">
              <a:lnSpc>
                <a:spcPct val="100000"/>
              </a:lnSpc>
              <a:spcBef>
                <a:spcPts val="0"/>
              </a:spcBef>
              <a:spcAft>
                <a:spcPts val="0"/>
              </a:spcAft>
              <a:buNone/>
            </a:pPr>
            <a:r>
              <a:rPr lang="en"/>
              <a:t>User Resources: Requesting Assistance</a:t>
            </a:r>
            <a:endParaRPr/>
          </a:p>
        </p:txBody>
      </p:sp>
      <p:sp>
        <p:nvSpPr>
          <p:cNvPr id="223" name="Google Shape;223;p38"/>
          <p:cNvSpPr txBox="1"/>
          <p:nvPr/>
        </p:nvSpPr>
        <p:spPr>
          <a:xfrm>
            <a:off x="514033" y="1217628"/>
            <a:ext cx="8115934" cy="3538220"/>
          </a:xfrm>
          <a:prstGeom prst="rect">
            <a:avLst/>
          </a:prstGeom>
          <a:noFill/>
          <a:ln>
            <a:noFill/>
          </a:ln>
        </p:spPr>
        <p:txBody>
          <a:bodyPr spcFirstLastPara="1" wrap="square" lIns="0" tIns="51425" rIns="0" bIns="0" anchor="t" anchorCtr="0">
            <a:noAutofit/>
          </a:bodyPr>
          <a:lstStyle/>
          <a:p>
            <a:pPr marL="371475" marR="0" lvl="0" indent="-359410" algn="l" rtl="0">
              <a:lnSpc>
                <a:spcPct val="100000"/>
              </a:lnSpc>
              <a:spcBef>
                <a:spcPts val="0"/>
              </a:spcBef>
              <a:spcAft>
                <a:spcPts val="0"/>
              </a:spcAft>
              <a:buClr>
                <a:srgbClr val="595959"/>
              </a:buClr>
              <a:buSzPts val="1700"/>
              <a:buFont typeface="Arial"/>
              <a:buChar char="●"/>
            </a:pPr>
            <a:r>
              <a:rPr lang="en" sz="1700" dirty="0">
                <a:solidFill>
                  <a:srgbClr val="595959"/>
                </a:solidFill>
                <a:latin typeface="Verdana"/>
                <a:ea typeface="Verdana"/>
                <a:cs typeface="Verdana"/>
                <a:sym typeface="Verdana"/>
              </a:rPr>
              <a:t>All sessions are limited to 30 minutes (This is outside of the typical email exchange.)</a:t>
            </a:r>
            <a:endParaRPr sz="1700" dirty="0">
              <a:latin typeface="Verdana"/>
              <a:ea typeface="Verdana"/>
              <a:cs typeface="Verdana"/>
              <a:sym typeface="Verdana"/>
            </a:endParaRPr>
          </a:p>
          <a:p>
            <a:pPr marL="371475" marR="5080" lvl="0" indent="-359410" algn="l" rtl="0">
              <a:lnSpc>
                <a:spcPct val="136470"/>
              </a:lnSpc>
              <a:spcBef>
                <a:spcPts val="10"/>
              </a:spcBef>
              <a:spcAft>
                <a:spcPts val="0"/>
              </a:spcAft>
              <a:buClr>
                <a:srgbClr val="595959"/>
              </a:buClr>
              <a:buSzPts val="1700"/>
              <a:buFont typeface="Arial"/>
              <a:buChar char="●"/>
            </a:pPr>
            <a:r>
              <a:rPr lang="en-US" sz="1700" dirty="0">
                <a:solidFill>
                  <a:srgbClr val="595959"/>
                </a:solidFill>
                <a:latin typeface="Verdana"/>
                <a:ea typeface="Verdana"/>
                <a:cs typeface="Verdana"/>
                <a:sym typeface="Verdana"/>
              </a:rPr>
              <a:t>Sessions will be done online via Microsoft Teams (please ensure that Teams is available on your computer prior to the call)</a:t>
            </a:r>
          </a:p>
          <a:p>
            <a:pPr marL="371475" marR="5080" lvl="0" indent="-359410" algn="l" rtl="0">
              <a:lnSpc>
                <a:spcPct val="136470"/>
              </a:lnSpc>
              <a:spcBef>
                <a:spcPts val="10"/>
              </a:spcBef>
              <a:spcAft>
                <a:spcPts val="0"/>
              </a:spcAft>
              <a:buClr>
                <a:srgbClr val="595959"/>
              </a:buClr>
              <a:buSzPts val="1700"/>
              <a:buFont typeface="Arial"/>
              <a:buChar char="●"/>
            </a:pPr>
            <a:r>
              <a:rPr lang="en-US" sz="1700" dirty="0">
                <a:solidFill>
                  <a:srgbClr val="595959"/>
                </a:solidFill>
                <a:latin typeface="Verdana"/>
                <a:ea typeface="Verdana"/>
                <a:cs typeface="Verdana"/>
                <a:sym typeface="Verdana"/>
              </a:rPr>
              <a:t>An Agency Technical Administrator, or someone with </a:t>
            </a:r>
            <a:r>
              <a:rPr lang="en-US" sz="1700" dirty="0" err="1">
                <a:solidFill>
                  <a:srgbClr val="595959"/>
                </a:solidFill>
                <a:latin typeface="Verdana"/>
                <a:ea typeface="Verdana"/>
                <a:cs typeface="Verdana"/>
                <a:sym typeface="Verdana"/>
              </a:rPr>
              <a:t>BusinessObject</a:t>
            </a:r>
            <a:r>
              <a:rPr lang="en-US" sz="1700" dirty="0">
                <a:solidFill>
                  <a:srgbClr val="595959"/>
                </a:solidFill>
                <a:latin typeface="Verdana"/>
                <a:ea typeface="Verdana"/>
                <a:cs typeface="Verdana"/>
                <a:sym typeface="Verdana"/>
              </a:rPr>
              <a:t> access, must be on the call as well</a:t>
            </a:r>
          </a:p>
          <a:p>
            <a:pPr marL="371475" marR="5080" lvl="0" indent="-359410" algn="l" rtl="0">
              <a:lnSpc>
                <a:spcPct val="136470"/>
              </a:lnSpc>
              <a:spcBef>
                <a:spcPts val="10"/>
              </a:spcBef>
              <a:spcAft>
                <a:spcPts val="0"/>
              </a:spcAft>
              <a:buClr>
                <a:srgbClr val="595959"/>
              </a:buClr>
              <a:buSzPts val="1700"/>
              <a:buFont typeface="Arial"/>
              <a:buChar char="●"/>
            </a:pPr>
            <a:r>
              <a:rPr lang="en-US" sz="1700" dirty="0">
                <a:solidFill>
                  <a:srgbClr val="595959"/>
                </a:solidFill>
                <a:latin typeface="Verdana"/>
                <a:ea typeface="Verdana"/>
                <a:cs typeface="Verdana"/>
                <a:sym typeface="Verdana"/>
              </a:rPr>
              <a:t>Please have your report available at the time of the call, or email the report you plan on referencing beforehand</a:t>
            </a:r>
            <a:endParaRPr sz="1600" b="0" i="0" u="none" strike="noStrike" cap="none" dirty="0">
              <a:latin typeface="Caladea"/>
              <a:ea typeface="Caladea"/>
              <a:cs typeface="Caladea"/>
              <a:sym typeface="Calad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253"/>
        <p:cNvGrpSpPr/>
        <p:nvPr/>
      </p:nvGrpSpPr>
      <p:grpSpPr>
        <a:xfrm>
          <a:off x="0" y="0"/>
          <a:ext cx="0" cy="0"/>
          <a:chOff x="0" y="0"/>
          <a:chExt cx="0" cy="0"/>
        </a:xfrm>
      </p:grpSpPr>
      <p:sp>
        <p:nvSpPr>
          <p:cNvPr id="254" name="Google Shape;254;p44"/>
          <p:cNvSpPr/>
          <p:nvPr/>
        </p:nvSpPr>
        <p:spPr>
          <a:xfrm>
            <a:off x="6797086" y="4496791"/>
            <a:ext cx="1979388" cy="547348"/>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55" name="Google Shape;255;p44"/>
          <p:cNvSpPr txBox="1"/>
          <p:nvPr/>
        </p:nvSpPr>
        <p:spPr>
          <a:xfrm>
            <a:off x="3775649" y="2167950"/>
            <a:ext cx="2043600" cy="7569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 sz="4800">
                <a:solidFill>
                  <a:srgbClr val="999999"/>
                </a:solidFill>
                <a:latin typeface="Arimo"/>
                <a:ea typeface="Arimo"/>
                <a:cs typeface="Arimo"/>
                <a:sym typeface="Arimo"/>
              </a:rPr>
              <a:t>Q &amp; A</a:t>
            </a:r>
            <a:endParaRPr sz="4800">
              <a:latin typeface="Arimo"/>
              <a:ea typeface="Arimo"/>
              <a:cs typeface="Arimo"/>
              <a:sym typeface="Arim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5"/>
          <p:cNvSpPr txBox="1">
            <a:spLocks noGrp="1"/>
          </p:cNvSpPr>
          <p:nvPr>
            <p:ph type="title"/>
          </p:nvPr>
        </p:nvSpPr>
        <p:spPr>
          <a:xfrm>
            <a:off x="3022191" y="2167949"/>
            <a:ext cx="3100705" cy="756920"/>
          </a:xfrm>
          <a:prstGeom prst="rect">
            <a:avLst/>
          </a:prstGeom>
          <a:noFill/>
          <a:ln>
            <a:noFill/>
          </a:ln>
        </p:spPr>
        <p:txBody>
          <a:bodyPr spcFirstLastPara="1" wrap="square" lIns="0" tIns="12700" rIns="0" bIns="0" anchor="t" anchorCtr="0">
            <a:noAutofit/>
          </a:bodyPr>
          <a:lstStyle/>
          <a:p>
            <a:pPr marL="12700" lvl="0" indent="0" algn="l" rtl="0">
              <a:lnSpc>
                <a:spcPct val="100000"/>
              </a:lnSpc>
              <a:spcBef>
                <a:spcPts val="0"/>
              </a:spcBef>
              <a:spcAft>
                <a:spcPts val="0"/>
              </a:spcAft>
              <a:buNone/>
            </a:pPr>
            <a:r>
              <a:rPr lang="en" sz="4800">
                <a:solidFill>
                  <a:srgbClr val="999999"/>
                </a:solidFill>
              </a:rPr>
              <a:t>Thank you!</a:t>
            </a:r>
            <a:endParaRPr sz="4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xfrm>
            <a:off x="3921435" y="275225"/>
            <a:ext cx="1301750" cy="452120"/>
          </a:xfrm>
          <a:prstGeom prst="rect">
            <a:avLst/>
          </a:prstGeom>
          <a:noFill/>
          <a:ln>
            <a:noFill/>
          </a:ln>
        </p:spPr>
        <p:txBody>
          <a:bodyPr spcFirstLastPara="1" wrap="square" lIns="0" tIns="12700" rIns="0" bIns="0" anchor="t" anchorCtr="0">
            <a:noAutofit/>
          </a:bodyPr>
          <a:lstStyle/>
          <a:p>
            <a:pPr marL="12700" lvl="0" indent="0" algn="l" rtl="0">
              <a:lnSpc>
                <a:spcPct val="100000"/>
              </a:lnSpc>
              <a:spcBef>
                <a:spcPts val="0"/>
              </a:spcBef>
              <a:spcAft>
                <a:spcPts val="0"/>
              </a:spcAft>
              <a:buNone/>
            </a:pPr>
            <a:r>
              <a:rPr lang="en" dirty="0"/>
              <a:t>Context</a:t>
            </a:r>
            <a:endParaRPr dirty="0"/>
          </a:p>
        </p:txBody>
      </p:sp>
      <p:sp>
        <p:nvSpPr>
          <p:cNvPr id="123" name="Google Shape;123;p24"/>
          <p:cNvSpPr txBox="1">
            <a:spLocks noGrp="1"/>
          </p:cNvSpPr>
          <p:nvPr>
            <p:ph type="body" idx="1"/>
          </p:nvPr>
        </p:nvSpPr>
        <p:spPr>
          <a:xfrm>
            <a:off x="384724" y="727345"/>
            <a:ext cx="8374551" cy="3300095"/>
          </a:xfrm>
          <a:prstGeom prst="rect">
            <a:avLst/>
          </a:prstGeom>
          <a:noFill/>
          <a:ln>
            <a:noFill/>
          </a:ln>
        </p:spPr>
        <p:txBody>
          <a:bodyPr spcFirstLastPara="1" wrap="square" lIns="0" tIns="429875" rIns="0" bIns="0" anchor="t" anchorCtr="0">
            <a:noAutofit/>
          </a:bodyPr>
          <a:lstStyle/>
          <a:p>
            <a:pPr marL="12700" marR="5080" lvl="0" indent="0" algn="l" rtl="0">
              <a:lnSpc>
                <a:spcPct val="114599"/>
              </a:lnSpc>
              <a:spcBef>
                <a:spcPts val="0"/>
              </a:spcBef>
              <a:spcAft>
                <a:spcPts val="0"/>
              </a:spcAft>
              <a:buNone/>
            </a:pPr>
            <a:r>
              <a:rPr lang="en" dirty="0"/>
              <a:t>The Chicago Continuum of Care (CoC) utilizes data-informed approaches to  coordinate services and resources in its eﬀorts to end homelessness.</a:t>
            </a:r>
            <a:endParaRPr dirty="0"/>
          </a:p>
          <a:p>
            <a:pPr marL="12700" marR="5080" lvl="0" indent="0" algn="l" rtl="0">
              <a:lnSpc>
                <a:spcPct val="114599"/>
              </a:lnSpc>
              <a:spcBef>
                <a:spcPts val="0"/>
              </a:spcBef>
              <a:spcAft>
                <a:spcPts val="0"/>
              </a:spcAft>
              <a:buNone/>
            </a:pPr>
            <a:endParaRPr dirty="0"/>
          </a:p>
          <a:p>
            <a:pPr marL="12700" marR="730250" lvl="0" indent="0" algn="l" rtl="0">
              <a:lnSpc>
                <a:spcPct val="114599"/>
              </a:lnSpc>
              <a:spcBef>
                <a:spcPts val="0"/>
              </a:spcBef>
              <a:spcAft>
                <a:spcPts val="0"/>
              </a:spcAft>
              <a:buNone/>
            </a:pPr>
            <a:r>
              <a:rPr lang="en" dirty="0"/>
              <a:t>Homeless Management Information System (HMIS) data quality is an  important factor to measure eﬀorts to end or prevent homelessness.</a:t>
            </a:r>
            <a:endParaRPr dirty="0"/>
          </a:p>
          <a:p>
            <a:pPr marL="12700" marR="139700" lvl="0" indent="0" algn="l" rtl="0">
              <a:lnSpc>
                <a:spcPct val="114599"/>
              </a:lnSpc>
              <a:spcBef>
                <a:spcPts val="1570"/>
              </a:spcBef>
              <a:spcAft>
                <a:spcPts val="0"/>
              </a:spcAft>
              <a:buNone/>
            </a:pPr>
            <a:r>
              <a:rPr lang="en" dirty="0"/>
              <a:t>The CoC relies on the work of all providers of all funding types to enter  accurate, complete, and timely data to ensure we have the information we need to make informed decisions as a community.</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5"/>
          <p:cNvSpPr txBox="1">
            <a:spLocks noGrp="1"/>
          </p:cNvSpPr>
          <p:nvPr>
            <p:ph type="title"/>
          </p:nvPr>
        </p:nvSpPr>
        <p:spPr>
          <a:xfrm>
            <a:off x="3921435" y="275225"/>
            <a:ext cx="1301750" cy="452120"/>
          </a:xfrm>
          <a:prstGeom prst="rect">
            <a:avLst/>
          </a:prstGeom>
          <a:noFill/>
          <a:ln>
            <a:noFill/>
          </a:ln>
        </p:spPr>
        <p:txBody>
          <a:bodyPr spcFirstLastPara="1" wrap="square" lIns="0" tIns="12700" rIns="0" bIns="0" anchor="t" anchorCtr="0">
            <a:noAutofit/>
          </a:bodyPr>
          <a:lstStyle/>
          <a:p>
            <a:pPr marL="12700" lvl="0" indent="0" algn="l" rtl="0">
              <a:lnSpc>
                <a:spcPct val="100000"/>
              </a:lnSpc>
              <a:spcBef>
                <a:spcPts val="0"/>
              </a:spcBef>
              <a:spcAft>
                <a:spcPts val="0"/>
              </a:spcAft>
              <a:buNone/>
            </a:pPr>
            <a:r>
              <a:rPr lang="en"/>
              <a:t>Context</a:t>
            </a:r>
            <a:endParaRPr/>
          </a:p>
        </p:txBody>
      </p:sp>
      <p:sp>
        <p:nvSpPr>
          <p:cNvPr id="129" name="Google Shape;129;p25"/>
          <p:cNvSpPr txBox="1"/>
          <p:nvPr/>
        </p:nvSpPr>
        <p:spPr>
          <a:xfrm>
            <a:off x="384724" y="1089089"/>
            <a:ext cx="8032115" cy="2425700"/>
          </a:xfrm>
          <a:prstGeom prst="rect">
            <a:avLst/>
          </a:prstGeom>
          <a:noFill/>
          <a:ln>
            <a:noFill/>
          </a:ln>
        </p:spPr>
        <p:txBody>
          <a:bodyPr spcFirstLastPara="1" wrap="square" lIns="0" tIns="12700" rIns="0" bIns="0" anchor="t" anchorCtr="0">
            <a:noAutofit/>
          </a:bodyPr>
          <a:lstStyle/>
          <a:p>
            <a:pPr marL="12700" marR="5080" lvl="0" indent="0" algn="l" rtl="0">
              <a:lnSpc>
                <a:spcPct val="114599"/>
              </a:lnSpc>
              <a:spcBef>
                <a:spcPts val="0"/>
              </a:spcBef>
              <a:spcAft>
                <a:spcPts val="0"/>
              </a:spcAft>
              <a:buNone/>
            </a:pPr>
            <a:r>
              <a:rPr lang="en" sz="1800" dirty="0">
                <a:solidFill>
                  <a:srgbClr val="595959"/>
                </a:solidFill>
                <a:latin typeface="Verdana"/>
                <a:ea typeface="Verdana"/>
                <a:cs typeface="Verdana"/>
                <a:sym typeface="Verdana"/>
              </a:rPr>
              <a:t>Due to this importance on data, and in order to maintain data quality,  providers in the HMIS are expected to participate in a quarterly data quality process that addresses data in the following </a:t>
            </a:r>
          </a:p>
          <a:p>
            <a:pPr marL="12700" marR="5080" lvl="0" indent="0" algn="l" rtl="0">
              <a:lnSpc>
                <a:spcPct val="114599"/>
              </a:lnSpc>
              <a:spcBef>
                <a:spcPts val="0"/>
              </a:spcBef>
              <a:spcAft>
                <a:spcPts val="0"/>
              </a:spcAft>
              <a:buNone/>
            </a:pPr>
            <a:r>
              <a:rPr lang="en" sz="1800" dirty="0">
                <a:solidFill>
                  <a:srgbClr val="595959"/>
                </a:solidFill>
                <a:latin typeface="Verdana"/>
                <a:ea typeface="Verdana"/>
                <a:cs typeface="Verdana"/>
                <a:sym typeface="Verdana"/>
              </a:rPr>
              <a:t>four areas:</a:t>
            </a:r>
            <a:endParaRPr sz="1800" dirty="0">
              <a:latin typeface="Verdana"/>
              <a:ea typeface="Verdana"/>
              <a:cs typeface="Verdana"/>
              <a:sym typeface="Verdana"/>
            </a:endParaRPr>
          </a:p>
          <a:p>
            <a:pPr marL="469900" marR="0" lvl="0" indent="-367030" algn="l" rtl="0">
              <a:lnSpc>
                <a:spcPct val="100000"/>
              </a:lnSpc>
              <a:spcBef>
                <a:spcPts val="1890"/>
              </a:spcBef>
              <a:spcAft>
                <a:spcPts val="0"/>
              </a:spcAft>
              <a:buClr>
                <a:srgbClr val="595959"/>
              </a:buClr>
              <a:buSzPts val="1800"/>
              <a:buFont typeface="Arial"/>
              <a:buChar char="●"/>
            </a:pPr>
            <a:r>
              <a:rPr lang="en-US" sz="1800" dirty="0">
                <a:solidFill>
                  <a:srgbClr val="595959"/>
                </a:solidFill>
                <a:latin typeface="Verdana"/>
                <a:ea typeface="Verdana"/>
                <a:cs typeface="Verdana"/>
                <a:sym typeface="Verdana"/>
              </a:rPr>
              <a:t>Missing Values / Data Issues</a:t>
            </a:r>
            <a:endParaRPr lang="en-US" sz="1800" dirty="0">
              <a:latin typeface="Verdana"/>
              <a:ea typeface="Verdana"/>
              <a:cs typeface="Verdana"/>
              <a:sym typeface="Verdana"/>
            </a:endParaRPr>
          </a:p>
          <a:p>
            <a:pPr marL="469900" marR="0" lvl="0" indent="-367030" algn="l" rtl="0">
              <a:lnSpc>
                <a:spcPct val="100000"/>
              </a:lnSpc>
              <a:spcBef>
                <a:spcPts val="315"/>
              </a:spcBef>
              <a:spcAft>
                <a:spcPts val="0"/>
              </a:spcAft>
              <a:buClr>
                <a:srgbClr val="595959"/>
              </a:buClr>
              <a:buSzPts val="1800"/>
              <a:buFont typeface="Arial"/>
              <a:buChar char="●"/>
            </a:pPr>
            <a:r>
              <a:rPr lang="en" sz="1800" dirty="0">
                <a:solidFill>
                  <a:srgbClr val="595959"/>
                </a:solidFill>
                <a:latin typeface="Verdana"/>
                <a:ea typeface="Verdana"/>
                <a:cs typeface="Verdana"/>
                <a:sym typeface="Verdana"/>
              </a:rPr>
              <a:t>Child-Only Entries</a:t>
            </a:r>
            <a:endParaRPr sz="1800" dirty="0">
              <a:latin typeface="Verdana"/>
              <a:ea typeface="Verdana"/>
              <a:cs typeface="Verdana"/>
              <a:sym typeface="Verdana"/>
            </a:endParaRPr>
          </a:p>
          <a:p>
            <a:pPr marL="469900" marR="0" lvl="0" indent="-367030" algn="l" rtl="0">
              <a:lnSpc>
                <a:spcPct val="100000"/>
              </a:lnSpc>
              <a:spcBef>
                <a:spcPts val="315"/>
              </a:spcBef>
              <a:spcAft>
                <a:spcPts val="0"/>
              </a:spcAft>
              <a:buClr>
                <a:srgbClr val="595959"/>
              </a:buClr>
              <a:buSzPts val="1800"/>
              <a:buFont typeface="Arial"/>
              <a:buChar char="●"/>
            </a:pPr>
            <a:r>
              <a:rPr lang="en" sz="1800" dirty="0">
                <a:solidFill>
                  <a:srgbClr val="595959"/>
                </a:solidFill>
                <a:latin typeface="Verdana"/>
                <a:ea typeface="Verdana"/>
                <a:cs typeface="Verdana"/>
                <a:sym typeface="Verdana"/>
              </a:rPr>
              <a:t>Bed Utilization</a:t>
            </a:r>
            <a:endParaRPr sz="1800" dirty="0">
              <a:latin typeface="Verdana"/>
              <a:ea typeface="Verdana"/>
              <a:cs typeface="Verdana"/>
              <a:sym typeface="Verdana"/>
            </a:endParaRPr>
          </a:p>
          <a:p>
            <a:pPr marL="469900" marR="0" lvl="0" indent="-367030" algn="l" rtl="0">
              <a:lnSpc>
                <a:spcPct val="100000"/>
              </a:lnSpc>
              <a:spcBef>
                <a:spcPts val="315"/>
              </a:spcBef>
              <a:spcAft>
                <a:spcPts val="0"/>
              </a:spcAft>
              <a:buClr>
                <a:srgbClr val="595959"/>
              </a:buClr>
              <a:buSzPts val="1800"/>
              <a:buFont typeface="Arial"/>
              <a:buChar char="●"/>
            </a:pPr>
            <a:r>
              <a:rPr lang="en" sz="1800" dirty="0">
                <a:solidFill>
                  <a:srgbClr val="595959"/>
                </a:solidFill>
                <a:latin typeface="Verdana"/>
                <a:ea typeface="Verdana"/>
                <a:cs typeface="Verdana"/>
                <a:sym typeface="Verdana"/>
              </a:rPr>
              <a:t>Timeliness</a:t>
            </a:r>
            <a:endParaRPr sz="1800" dirty="0">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a:spLocks noGrp="1"/>
          </p:cNvSpPr>
          <p:nvPr>
            <p:ph type="title"/>
          </p:nvPr>
        </p:nvSpPr>
        <p:spPr>
          <a:xfrm>
            <a:off x="2035499" y="231025"/>
            <a:ext cx="4677600" cy="452100"/>
          </a:xfrm>
          <a:prstGeom prst="rect">
            <a:avLst/>
          </a:prstGeom>
          <a:noFill/>
          <a:ln>
            <a:noFill/>
          </a:ln>
        </p:spPr>
        <p:txBody>
          <a:bodyPr spcFirstLastPara="1" wrap="square" lIns="0" tIns="12700" rIns="0" bIns="0" anchor="t" anchorCtr="0">
            <a:noAutofit/>
          </a:bodyPr>
          <a:lstStyle/>
          <a:p>
            <a:pPr marL="12700" lvl="0" indent="0" algn="ctr" rtl="0">
              <a:lnSpc>
                <a:spcPct val="100000"/>
              </a:lnSpc>
              <a:spcBef>
                <a:spcPts val="0"/>
              </a:spcBef>
              <a:spcAft>
                <a:spcPts val="0"/>
              </a:spcAft>
              <a:buNone/>
            </a:pPr>
            <a:r>
              <a:rPr lang="en-US" dirty="0"/>
              <a:t>Missing Values / Data Issues</a:t>
            </a:r>
            <a:br>
              <a:rPr lang="en-US" dirty="0"/>
            </a:br>
            <a:endParaRPr dirty="0"/>
          </a:p>
        </p:txBody>
      </p:sp>
      <p:sp>
        <p:nvSpPr>
          <p:cNvPr id="135" name="Google Shape;135;p26"/>
          <p:cNvSpPr txBox="1"/>
          <p:nvPr/>
        </p:nvSpPr>
        <p:spPr>
          <a:xfrm>
            <a:off x="326164" y="1411356"/>
            <a:ext cx="3418670" cy="3334549"/>
          </a:xfrm>
          <a:prstGeom prst="rect">
            <a:avLst/>
          </a:prstGeom>
          <a:noFill/>
          <a:ln>
            <a:noFill/>
          </a:ln>
        </p:spPr>
        <p:txBody>
          <a:bodyPr spcFirstLastPara="1" wrap="square" lIns="0" tIns="12700" rIns="0" bIns="0" anchor="t" anchorCtr="0">
            <a:noAutofit/>
          </a:bodyPr>
          <a:lstStyle/>
          <a:p>
            <a:pPr marL="0" marR="0" lvl="0" indent="0" algn="l" rtl="0">
              <a:lnSpc>
                <a:spcPct val="100000"/>
              </a:lnSpc>
              <a:spcBef>
                <a:spcPts val="315"/>
              </a:spcBef>
              <a:spcAft>
                <a:spcPts val="0"/>
              </a:spcAft>
              <a:buNone/>
            </a:pPr>
            <a:r>
              <a:rPr lang="en-US" sz="1500" dirty="0">
                <a:solidFill>
                  <a:srgbClr val="595959"/>
                </a:solidFill>
                <a:latin typeface="Verdana"/>
                <a:ea typeface="Verdana"/>
                <a:cs typeface="Verdana"/>
                <a:sym typeface="Verdana"/>
              </a:rPr>
              <a:t>No more than 5% of clients enrolled in the project can miss any data element including the Data Not Collected answer.</a:t>
            </a:r>
          </a:p>
          <a:p>
            <a:pPr marL="0" marR="0" lvl="0" indent="0" algn="l" rtl="0">
              <a:lnSpc>
                <a:spcPct val="100000"/>
              </a:lnSpc>
              <a:spcBef>
                <a:spcPts val="315"/>
              </a:spcBef>
              <a:spcAft>
                <a:spcPts val="0"/>
              </a:spcAft>
              <a:buNone/>
            </a:pPr>
            <a:endParaRPr lang="en-US" sz="1500" dirty="0">
              <a:solidFill>
                <a:srgbClr val="595959"/>
              </a:solidFill>
              <a:latin typeface="Verdana"/>
              <a:ea typeface="Verdana"/>
              <a:cs typeface="Verdana"/>
              <a:sym typeface="Verdana"/>
            </a:endParaRPr>
          </a:p>
          <a:p>
            <a:pPr marL="0" marR="0" lvl="0" indent="0" algn="l" rtl="0">
              <a:lnSpc>
                <a:spcPct val="100000"/>
              </a:lnSpc>
              <a:spcBef>
                <a:spcPts val="315"/>
              </a:spcBef>
              <a:spcAft>
                <a:spcPts val="0"/>
              </a:spcAft>
              <a:buNone/>
            </a:pPr>
            <a:endParaRPr lang="en-US" sz="1500" dirty="0">
              <a:solidFill>
                <a:srgbClr val="595959"/>
              </a:solidFill>
              <a:latin typeface="Verdana"/>
              <a:ea typeface="Verdana"/>
              <a:cs typeface="Verdana"/>
              <a:sym typeface="Verdana"/>
            </a:endParaRPr>
          </a:p>
          <a:p>
            <a:pPr marL="0" marR="0" lvl="0" indent="0" algn="l" rtl="0">
              <a:lnSpc>
                <a:spcPct val="100000"/>
              </a:lnSpc>
              <a:spcBef>
                <a:spcPts val="315"/>
              </a:spcBef>
              <a:spcAft>
                <a:spcPts val="0"/>
              </a:spcAft>
              <a:buNone/>
            </a:pPr>
            <a:r>
              <a:rPr lang="en-US" sz="1500" dirty="0">
                <a:solidFill>
                  <a:srgbClr val="595959"/>
                </a:solidFill>
                <a:latin typeface="Verdana"/>
                <a:ea typeface="Verdana"/>
                <a:cs typeface="Verdana"/>
                <a:sym typeface="Verdana"/>
              </a:rPr>
              <a:t>Name, SSN, and Date of Birth data elements include Client Doesn’t Know and Client Prefers Not to Answer as Errors. </a:t>
            </a:r>
          </a:p>
          <a:p>
            <a:pPr marL="0" marR="0" lvl="0" indent="0" algn="l" rtl="0">
              <a:lnSpc>
                <a:spcPct val="100000"/>
              </a:lnSpc>
              <a:spcBef>
                <a:spcPts val="315"/>
              </a:spcBef>
              <a:spcAft>
                <a:spcPts val="0"/>
              </a:spcAft>
              <a:buNone/>
            </a:pPr>
            <a:endParaRPr lang="en-US" sz="1500" dirty="0">
              <a:solidFill>
                <a:srgbClr val="595959"/>
              </a:solidFill>
              <a:latin typeface="Verdana"/>
              <a:ea typeface="Verdana"/>
              <a:cs typeface="Verdana"/>
              <a:sym typeface="Verdana"/>
            </a:endParaRPr>
          </a:p>
          <a:p>
            <a:pPr marL="0" marR="0" lvl="0" indent="0" algn="l" rtl="0">
              <a:lnSpc>
                <a:spcPct val="100000"/>
              </a:lnSpc>
              <a:spcBef>
                <a:spcPts val="315"/>
              </a:spcBef>
              <a:spcAft>
                <a:spcPts val="0"/>
              </a:spcAft>
              <a:buNone/>
            </a:pPr>
            <a:endParaRPr lang="en-US" sz="1500" dirty="0">
              <a:solidFill>
                <a:srgbClr val="595959"/>
              </a:solidFill>
              <a:latin typeface="Verdana"/>
              <a:ea typeface="Verdana"/>
              <a:cs typeface="Verdana"/>
              <a:sym typeface="Verdana"/>
            </a:endParaRPr>
          </a:p>
          <a:p>
            <a:pPr marL="0" marR="0" lvl="0" indent="0" algn="l" rtl="0">
              <a:lnSpc>
                <a:spcPct val="100000"/>
              </a:lnSpc>
              <a:spcBef>
                <a:spcPts val="315"/>
              </a:spcBef>
              <a:spcAft>
                <a:spcPts val="0"/>
              </a:spcAft>
              <a:buNone/>
            </a:pPr>
            <a:endParaRPr lang="en-US" sz="1600" dirty="0">
              <a:solidFill>
                <a:srgbClr val="595959"/>
              </a:solidFill>
              <a:latin typeface="Verdana"/>
              <a:ea typeface="Verdana"/>
              <a:cs typeface="Verdana"/>
              <a:sym typeface="Verdana"/>
            </a:endParaRPr>
          </a:p>
          <a:p>
            <a:pPr marL="0" marR="0" lvl="0" indent="0" algn="l" rtl="0">
              <a:lnSpc>
                <a:spcPct val="100000"/>
              </a:lnSpc>
              <a:spcBef>
                <a:spcPts val="315"/>
              </a:spcBef>
              <a:spcAft>
                <a:spcPts val="0"/>
              </a:spcAft>
              <a:buNone/>
            </a:pPr>
            <a:endParaRPr lang="en-US" sz="1600" dirty="0">
              <a:solidFill>
                <a:srgbClr val="595959"/>
              </a:solidFill>
              <a:latin typeface="Verdana"/>
              <a:ea typeface="Verdana"/>
              <a:cs typeface="Verdana"/>
              <a:sym typeface="Verdana"/>
            </a:endParaRPr>
          </a:p>
          <a:p>
            <a:pPr marL="0" marR="0" lvl="0" indent="0" algn="l" rtl="0">
              <a:lnSpc>
                <a:spcPct val="100000"/>
              </a:lnSpc>
              <a:spcBef>
                <a:spcPts val="315"/>
              </a:spcBef>
              <a:spcAft>
                <a:spcPts val="0"/>
              </a:spcAft>
              <a:buNone/>
            </a:pPr>
            <a:endParaRPr lang="en-US" sz="1600" dirty="0">
              <a:solidFill>
                <a:srgbClr val="595959"/>
              </a:solidFill>
              <a:latin typeface="Verdana"/>
              <a:ea typeface="Verdana"/>
              <a:cs typeface="Verdana"/>
              <a:sym typeface="Verdana"/>
            </a:endParaRPr>
          </a:p>
        </p:txBody>
      </p:sp>
      <p:pic>
        <p:nvPicPr>
          <p:cNvPr id="3" name="Picture 2">
            <a:extLst>
              <a:ext uri="{FF2B5EF4-FFF2-40B4-BE49-F238E27FC236}">
                <a16:creationId xmlns:a16="http://schemas.microsoft.com/office/drawing/2014/main" id="{D483A893-D535-AE7A-BCB7-846D165AF559}"/>
              </a:ext>
            </a:extLst>
          </p:cNvPr>
          <p:cNvPicPr>
            <a:picLocks noChangeAspect="1"/>
          </p:cNvPicPr>
          <p:nvPr/>
        </p:nvPicPr>
        <p:blipFill>
          <a:blip r:embed="rId3"/>
          <a:stretch>
            <a:fillRect/>
          </a:stretch>
        </p:blipFill>
        <p:spPr>
          <a:xfrm>
            <a:off x="4174621" y="748748"/>
            <a:ext cx="3300090" cy="3756074"/>
          </a:xfrm>
          <a:prstGeom prst="rect">
            <a:avLst/>
          </a:prstGeom>
        </p:spPr>
      </p:pic>
    </p:spTree>
    <p:extLst>
      <p:ext uri="{BB962C8B-B14F-4D97-AF65-F5344CB8AC3E}">
        <p14:creationId xmlns:p14="http://schemas.microsoft.com/office/powerpoint/2010/main" val="1961099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a:spLocks noGrp="1"/>
          </p:cNvSpPr>
          <p:nvPr>
            <p:ph type="title"/>
          </p:nvPr>
        </p:nvSpPr>
        <p:spPr>
          <a:xfrm>
            <a:off x="2035499" y="231025"/>
            <a:ext cx="4677600" cy="452100"/>
          </a:xfrm>
          <a:prstGeom prst="rect">
            <a:avLst/>
          </a:prstGeom>
          <a:noFill/>
          <a:ln>
            <a:noFill/>
          </a:ln>
        </p:spPr>
        <p:txBody>
          <a:bodyPr spcFirstLastPara="1" wrap="square" lIns="0" tIns="12700" rIns="0" bIns="0" anchor="t" anchorCtr="0">
            <a:noAutofit/>
          </a:bodyPr>
          <a:lstStyle/>
          <a:p>
            <a:pPr marL="12700" lvl="0" indent="0" algn="ctr" rtl="0">
              <a:lnSpc>
                <a:spcPct val="100000"/>
              </a:lnSpc>
              <a:spcBef>
                <a:spcPts val="0"/>
              </a:spcBef>
              <a:spcAft>
                <a:spcPts val="0"/>
              </a:spcAft>
              <a:buNone/>
            </a:pPr>
            <a:r>
              <a:rPr lang="en-US" dirty="0"/>
              <a:t>Missing Values / Data Issues</a:t>
            </a:r>
            <a:br>
              <a:rPr lang="en-US" dirty="0"/>
            </a:br>
            <a:endParaRPr dirty="0"/>
          </a:p>
        </p:txBody>
      </p:sp>
      <p:sp>
        <p:nvSpPr>
          <p:cNvPr id="135" name="Google Shape;135;p26"/>
          <p:cNvSpPr txBox="1"/>
          <p:nvPr/>
        </p:nvSpPr>
        <p:spPr>
          <a:xfrm>
            <a:off x="556981" y="954157"/>
            <a:ext cx="5287227" cy="3592093"/>
          </a:xfrm>
          <a:prstGeom prst="rect">
            <a:avLst/>
          </a:prstGeom>
          <a:noFill/>
          <a:ln>
            <a:noFill/>
          </a:ln>
        </p:spPr>
        <p:txBody>
          <a:bodyPr spcFirstLastPara="1" wrap="square" lIns="0" tIns="12700" rIns="0" bIns="0" anchor="t" anchorCtr="0">
            <a:noAutofit/>
          </a:bodyPr>
          <a:lstStyle/>
          <a:p>
            <a:pPr marL="0" marR="0" lvl="0" indent="0" algn="l" rtl="0">
              <a:lnSpc>
                <a:spcPct val="100000"/>
              </a:lnSpc>
              <a:spcBef>
                <a:spcPts val="315"/>
              </a:spcBef>
              <a:spcAft>
                <a:spcPts val="0"/>
              </a:spcAft>
              <a:buNone/>
            </a:pPr>
            <a:r>
              <a:rPr lang="en-US" sz="1200" dirty="0">
                <a:solidFill>
                  <a:srgbClr val="595959"/>
                </a:solidFill>
                <a:latin typeface="Verdana"/>
                <a:ea typeface="Verdana"/>
                <a:cs typeface="Verdana"/>
                <a:sym typeface="Verdana"/>
              </a:rPr>
              <a:t>Both Primary Race and Ethnicity fields were retired and replaced during the 2024 Data Standard changes. </a:t>
            </a:r>
          </a:p>
          <a:p>
            <a:pPr marL="0" marR="0" lvl="0" indent="0" algn="l" rtl="0">
              <a:lnSpc>
                <a:spcPct val="100000"/>
              </a:lnSpc>
              <a:spcBef>
                <a:spcPts val="315"/>
              </a:spcBef>
              <a:spcAft>
                <a:spcPts val="0"/>
              </a:spcAft>
              <a:buNone/>
            </a:pPr>
            <a:endParaRPr lang="en-US" sz="1200" dirty="0">
              <a:solidFill>
                <a:srgbClr val="595959"/>
              </a:solidFill>
              <a:latin typeface="Verdana"/>
              <a:ea typeface="Verdana"/>
              <a:cs typeface="Verdana"/>
              <a:sym typeface="Verdana"/>
            </a:endParaRPr>
          </a:p>
          <a:p>
            <a:pPr marL="0" marR="0" lvl="0" indent="0" algn="l" rtl="0">
              <a:lnSpc>
                <a:spcPct val="100000"/>
              </a:lnSpc>
              <a:spcBef>
                <a:spcPts val="315"/>
              </a:spcBef>
              <a:spcAft>
                <a:spcPts val="0"/>
              </a:spcAft>
              <a:buNone/>
            </a:pPr>
            <a:r>
              <a:rPr lang="en-US" sz="1200" dirty="0">
                <a:solidFill>
                  <a:srgbClr val="595959"/>
                </a:solidFill>
                <a:latin typeface="Verdana"/>
                <a:ea typeface="Verdana"/>
                <a:cs typeface="Verdana"/>
                <a:sym typeface="Verdana"/>
              </a:rPr>
              <a:t>Race fields located in the Summary (Tab A) and the Details (Tab B) have been updated and will now be pulled from the new Race and Ethnicity field. </a:t>
            </a:r>
          </a:p>
          <a:p>
            <a:pPr marL="0" marR="0" lvl="0" indent="0" algn="l" rtl="0">
              <a:lnSpc>
                <a:spcPct val="100000"/>
              </a:lnSpc>
              <a:spcBef>
                <a:spcPts val="315"/>
              </a:spcBef>
              <a:spcAft>
                <a:spcPts val="0"/>
              </a:spcAft>
              <a:buNone/>
            </a:pPr>
            <a:endParaRPr lang="en-US" sz="1200" dirty="0">
              <a:solidFill>
                <a:srgbClr val="595959"/>
              </a:solidFill>
              <a:latin typeface="Verdana"/>
              <a:ea typeface="Verdana"/>
              <a:cs typeface="Verdana"/>
              <a:sym typeface="Verdana"/>
            </a:endParaRPr>
          </a:p>
          <a:p>
            <a:pPr marL="0" marR="0" lvl="0" indent="0" algn="l" rtl="0">
              <a:lnSpc>
                <a:spcPct val="100000"/>
              </a:lnSpc>
              <a:spcBef>
                <a:spcPts val="315"/>
              </a:spcBef>
              <a:spcAft>
                <a:spcPts val="0"/>
              </a:spcAft>
              <a:buNone/>
            </a:pPr>
            <a:r>
              <a:rPr lang="en-US" sz="1200" dirty="0">
                <a:solidFill>
                  <a:srgbClr val="595959"/>
                </a:solidFill>
                <a:latin typeface="Verdana"/>
                <a:ea typeface="Verdana"/>
                <a:cs typeface="Verdana"/>
                <a:sym typeface="Verdana"/>
              </a:rPr>
              <a:t>The Ethnicity field has been marked as “Retired” in the Details. Error Percentages for Ethnicity in the Summary have been defaulted to 0%.</a:t>
            </a:r>
          </a:p>
          <a:p>
            <a:pPr marL="0" marR="0" lvl="0" indent="0" algn="l" rtl="0">
              <a:lnSpc>
                <a:spcPct val="100000"/>
              </a:lnSpc>
              <a:spcBef>
                <a:spcPts val="315"/>
              </a:spcBef>
              <a:spcAft>
                <a:spcPts val="0"/>
              </a:spcAft>
              <a:buNone/>
            </a:pPr>
            <a:endParaRPr lang="en-US" sz="1600" dirty="0">
              <a:solidFill>
                <a:srgbClr val="595959"/>
              </a:solidFill>
              <a:latin typeface="Verdana"/>
              <a:ea typeface="Verdana"/>
              <a:cs typeface="Verdana"/>
              <a:sym typeface="Verdana"/>
            </a:endParaRPr>
          </a:p>
          <a:p>
            <a:pPr marL="0" marR="0" lvl="0" indent="0" algn="l" rtl="0">
              <a:lnSpc>
                <a:spcPct val="100000"/>
              </a:lnSpc>
              <a:spcBef>
                <a:spcPts val="315"/>
              </a:spcBef>
              <a:spcAft>
                <a:spcPts val="0"/>
              </a:spcAft>
              <a:buNone/>
            </a:pPr>
            <a:endParaRPr lang="en-US" sz="1600" dirty="0">
              <a:solidFill>
                <a:srgbClr val="595959"/>
              </a:solidFill>
              <a:latin typeface="Verdana"/>
              <a:ea typeface="Verdana"/>
              <a:cs typeface="Verdana"/>
              <a:sym typeface="Verdana"/>
            </a:endParaRPr>
          </a:p>
          <a:p>
            <a:pPr marL="0" marR="0" lvl="0" indent="0" algn="l" rtl="0">
              <a:lnSpc>
                <a:spcPct val="100000"/>
              </a:lnSpc>
              <a:spcBef>
                <a:spcPts val="315"/>
              </a:spcBef>
              <a:spcAft>
                <a:spcPts val="0"/>
              </a:spcAft>
              <a:buNone/>
            </a:pPr>
            <a:endParaRPr lang="en-US" sz="1600" dirty="0">
              <a:solidFill>
                <a:srgbClr val="595959"/>
              </a:solidFill>
              <a:latin typeface="Verdana"/>
              <a:ea typeface="Verdana"/>
              <a:cs typeface="Verdana"/>
              <a:sym typeface="Verdana"/>
            </a:endParaRPr>
          </a:p>
        </p:txBody>
      </p:sp>
      <p:pic>
        <p:nvPicPr>
          <p:cNvPr id="10" name="Picture 9">
            <a:extLst>
              <a:ext uri="{FF2B5EF4-FFF2-40B4-BE49-F238E27FC236}">
                <a16:creationId xmlns:a16="http://schemas.microsoft.com/office/drawing/2014/main" id="{FFFC4609-B32F-DD51-6D26-9A689BE7458B}"/>
              </a:ext>
            </a:extLst>
          </p:cNvPr>
          <p:cNvPicPr>
            <a:picLocks noChangeAspect="1"/>
          </p:cNvPicPr>
          <p:nvPr/>
        </p:nvPicPr>
        <p:blipFill>
          <a:blip r:embed="rId3"/>
          <a:stretch>
            <a:fillRect/>
          </a:stretch>
        </p:blipFill>
        <p:spPr>
          <a:xfrm>
            <a:off x="6636333" y="834718"/>
            <a:ext cx="1609524" cy="2057143"/>
          </a:xfrm>
          <a:prstGeom prst="rect">
            <a:avLst/>
          </a:prstGeom>
        </p:spPr>
      </p:pic>
      <p:pic>
        <p:nvPicPr>
          <p:cNvPr id="12" name="Picture 11">
            <a:extLst>
              <a:ext uri="{FF2B5EF4-FFF2-40B4-BE49-F238E27FC236}">
                <a16:creationId xmlns:a16="http://schemas.microsoft.com/office/drawing/2014/main" id="{71DC5703-6F41-BDE9-F214-5E162A9EF409}"/>
              </a:ext>
            </a:extLst>
          </p:cNvPr>
          <p:cNvPicPr>
            <a:picLocks noChangeAspect="1"/>
          </p:cNvPicPr>
          <p:nvPr/>
        </p:nvPicPr>
        <p:blipFill>
          <a:blip r:embed="rId4"/>
          <a:stretch>
            <a:fillRect/>
          </a:stretch>
        </p:blipFill>
        <p:spPr>
          <a:xfrm>
            <a:off x="1029586" y="3043455"/>
            <a:ext cx="6080205" cy="1393699"/>
          </a:xfrm>
          <a:prstGeom prst="rect">
            <a:avLst/>
          </a:prstGeom>
        </p:spPr>
      </p:pic>
    </p:spTree>
    <p:extLst>
      <p:ext uri="{BB962C8B-B14F-4D97-AF65-F5344CB8AC3E}">
        <p14:creationId xmlns:p14="http://schemas.microsoft.com/office/powerpoint/2010/main" val="426167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a:spLocks noGrp="1"/>
          </p:cNvSpPr>
          <p:nvPr>
            <p:ph type="title"/>
          </p:nvPr>
        </p:nvSpPr>
        <p:spPr>
          <a:xfrm>
            <a:off x="2035499" y="231025"/>
            <a:ext cx="4677600" cy="452100"/>
          </a:xfrm>
          <a:prstGeom prst="rect">
            <a:avLst/>
          </a:prstGeom>
          <a:noFill/>
          <a:ln>
            <a:noFill/>
          </a:ln>
        </p:spPr>
        <p:txBody>
          <a:bodyPr spcFirstLastPara="1" wrap="square" lIns="0" tIns="12700" rIns="0" bIns="0" anchor="t" anchorCtr="0">
            <a:noAutofit/>
          </a:bodyPr>
          <a:lstStyle/>
          <a:p>
            <a:pPr marL="12700" lvl="0" indent="0" algn="ctr" rtl="0">
              <a:lnSpc>
                <a:spcPct val="100000"/>
              </a:lnSpc>
              <a:spcBef>
                <a:spcPts val="0"/>
              </a:spcBef>
              <a:spcAft>
                <a:spcPts val="0"/>
              </a:spcAft>
              <a:buNone/>
            </a:pPr>
            <a:r>
              <a:rPr lang="en-US" dirty="0"/>
              <a:t>Child-Only Entries</a:t>
            </a:r>
          </a:p>
        </p:txBody>
      </p:sp>
      <p:sp>
        <p:nvSpPr>
          <p:cNvPr id="135" name="Google Shape;135;p26"/>
          <p:cNvSpPr txBox="1"/>
          <p:nvPr/>
        </p:nvSpPr>
        <p:spPr>
          <a:xfrm>
            <a:off x="358200" y="1066800"/>
            <a:ext cx="8414739" cy="2988365"/>
          </a:xfrm>
          <a:prstGeom prst="rect">
            <a:avLst/>
          </a:prstGeom>
          <a:noFill/>
          <a:ln>
            <a:noFill/>
          </a:ln>
        </p:spPr>
        <p:txBody>
          <a:bodyPr spcFirstLastPara="1" wrap="square" lIns="0" tIns="12700" rIns="0" bIns="0" anchor="t" anchorCtr="0">
            <a:noAutofit/>
          </a:bodyPr>
          <a:lstStyle/>
          <a:p>
            <a:pPr marL="0" marR="0" lvl="0" indent="0" algn="l" rtl="0">
              <a:lnSpc>
                <a:spcPct val="100000"/>
              </a:lnSpc>
              <a:spcBef>
                <a:spcPts val="315"/>
              </a:spcBef>
              <a:spcAft>
                <a:spcPts val="0"/>
              </a:spcAft>
              <a:buNone/>
            </a:pPr>
            <a:r>
              <a:rPr lang="en-US" sz="1500" dirty="0">
                <a:solidFill>
                  <a:srgbClr val="595959"/>
                </a:solidFill>
                <a:latin typeface="Verdana"/>
                <a:ea typeface="Verdana"/>
                <a:cs typeface="Verdana"/>
                <a:sym typeface="Verdana"/>
              </a:rPr>
              <a:t>There must be zero child-only entries. A child only entry is flagged when a client under the age of 18 is enrolled in a project without being connected to a parent/guardian. This can happen for two reasons:</a:t>
            </a:r>
          </a:p>
          <a:p>
            <a:pPr marL="0" marR="0" lvl="0" indent="0" algn="l" rtl="0">
              <a:lnSpc>
                <a:spcPct val="100000"/>
              </a:lnSpc>
              <a:spcBef>
                <a:spcPts val="315"/>
              </a:spcBef>
              <a:spcAft>
                <a:spcPts val="0"/>
              </a:spcAft>
              <a:buNone/>
            </a:pPr>
            <a:endParaRPr lang="en-US" sz="1500" dirty="0">
              <a:solidFill>
                <a:srgbClr val="595959"/>
              </a:solidFill>
              <a:latin typeface="Verdana"/>
              <a:ea typeface="Verdana"/>
              <a:cs typeface="Verdana"/>
              <a:sym typeface="Verdana"/>
            </a:endParaRPr>
          </a:p>
          <a:p>
            <a:pPr marL="342900" marR="0" lvl="0" indent="-342900" algn="l" rtl="0">
              <a:lnSpc>
                <a:spcPct val="100000"/>
              </a:lnSpc>
              <a:spcBef>
                <a:spcPts val="315"/>
              </a:spcBef>
              <a:spcAft>
                <a:spcPts val="0"/>
              </a:spcAft>
              <a:buFont typeface="+mj-lt"/>
              <a:buAutoNum type="arabicPeriod"/>
            </a:pPr>
            <a:r>
              <a:rPr lang="en-US" sz="1500" dirty="0">
                <a:solidFill>
                  <a:srgbClr val="595959"/>
                </a:solidFill>
                <a:latin typeface="Verdana"/>
                <a:ea typeface="Verdana"/>
                <a:cs typeface="Verdana"/>
                <a:sym typeface="Verdana"/>
              </a:rPr>
              <a:t>The child was entered separately from their parent/guardian</a:t>
            </a:r>
          </a:p>
          <a:p>
            <a:pPr marL="342900" marR="0" lvl="0" indent="-342900" algn="l" rtl="0">
              <a:lnSpc>
                <a:spcPct val="100000"/>
              </a:lnSpc>
              <a:spcBef>
                <a:spcPts val="315"/>
              </a:spcBef>
              <a:spcAft>
                <a:spcPts val="0"/>
              </a:spcAft>
              <a:buFont typeface="+mj-lt"/>
              <a:buAutoNum type="arabicPeriod"/>
            </a:pPr>
            <a:r>
              <a:rPr lang="en-US" sz="1500" dirty="0">
                <a:solidFill>
                  <a:srgbClr val="595959"/>
                </a:solidFill>
                <a:latin typeface="Verdana"/>
                <a:ea typeface="Verdana"/>
                <a:cs typeface="Verdana"/>
                <a:sym typeface="Verdana"/>
              </a:rPr>
              <a:t>The client’s date of birth is missing</a:t>
            </a:r>
          </a:p>
          <a:p>
            <a:pPr marL="0" marR="0" lvl="0" indent="0" algn="l" rtl="0">
              <a:lnSpc>
                <a:spcPct val="100000"/>
              </a:lnSpc>
              <a:spcBef>
                <a:spcPts val="315"/>
              </a:spcBef>
              <a:spcAft>
                <a:spcPts val="0"/>
              </a:spcAft>
              <a:buNone/>
            </a:pPr>
            <a:endParaRPr lang="en-US" sz="1500" dirty="0">
              <a:solidFill>
                <a:srgbClr val="595959"/>
              </a:solidFill>
              <a:latin typeface="Verdana"/>
              <a:ea typeface="Verdana"/>
              <a:cs typeface="Verdana"/>
              <a:sym typeface="Verdana"/>
            </a:endParaRPr>
          </a:p>
          <a:p>
            <a:pPr marL="0" marR="0" lvl="0" indent="0" algn="l" rtl="0">
              <a:lnSpc>
                <a:spcPct val="100000"/>
              </a:lnSpc>
              <a:spcBef>
                <a:spcPts val="315"/>
              </a:spcBef>
              <a:spcAft>
                <a:spcPts val="0"/>
              </a:spcAft>
              <a:buNone/>
            </a:pPr>
            <a:r>
              <a:rPr lang="en-US" sz="1500" dirty="0">
                <a:solidFill>
                  <a:srgbClr val="595959"/>
                </a:solidFill>
                <a:latin typeface="Verdana"/>
                <a:ea typeface="Verdana"/>
                <a:cs typeface="Verdana"/>
                <a:sym typeface="Verdana"/>
              </a:rPr>
              <a:t>If your project serves unaccompanied youth under 18, we ask that you send a ticket to </a:t>
            </a:r>
            <a:r>
              <a:rPr lang="en-US" sz="1500" dirty="0">
                <a:solidFill>
                  <a:srgbClr val="595959"/>
                </a:solidFill>
                <a:latin typeface="Verdana"/>
                <a:ea typeface="Verdana"/>
                <a:cs typeface="Verdana"/>
                <a:sym typeface="Verdana"/>
                <a:hlinkClick r:id="rId3"/>
              </a:rPr>
              <a:t>Helpdesk@allchicago.org</a:t>
            </a:r>
            <a:endParaRPr lang="en-US" sz="1500" dirty="0">
              <a:solidFill>
                <a:srgbClr val="595959"/>
              </a:solidFill>
              <a:latin typeface="Verdana"/>
              <a:ea typeface="Verdana"/>
              <a:cs typeface="Verdana"/>
              <a:sym typeface="Verdana"/>
            </a:endParaRPr>
          </a:p>
          <a:p>
            <a:pPr marL="0" marR="0" lvl="0" indent="0" algn="l" rtl="0">
              <a:lnSpc>
                <a:spcPct val="100000"/>
              </a:lnSpc>
              <a:spcBef>
                <a:spcPts val="315"/>
              </a:spcBef>
              <a:spcAft>
                <a:spcPts val="0"/>
              </a:spcAft>
              <a:buNone/>
            </a:pPr>
            <a:endParaRPr lang="en-US" sz="1600" dirty="0">
              <a:solidFill>
                <a:srgbClr val="595959"/>
              </a:solidFill>
              <a:latin typeface="Verdana"/>
              <a:ea typeface="Verdana"/>
              <a:cs typeface="Verdana"/>
              <a:sym typeface="Verdana"/>
            </a:endParaRPr>
          </a:p>
          <a:p>
            <a:pPr marL="0" marR="0" lvl="0" indent="0" algn="l" rtl="0">
              <a:lnSpc>
                <a:spcPct val="100000"/>
              </a:lnSpc>
              <a:spcBef>
                <a:spcPts val="315"/>
              </a:spcBef>
              <a:spcAft>
                <a:spcPts val="0"/>
              </a:spcAft>
              <a:buNone/>
            </a:pPr>
            <a:endParaRPr lang="en-US" sz="1600" dirty="0">
              <a:solidFill>
                <a:srgbClr val="595959"/>
              </a:solidFill>
              <a:latin typeface="Verdana"/>
              <a:ea typeface="Verdana"/>
              <a:cs typeface="Verdana"/>
              <a:sym typeface="Verdana"/>
            </a:endParaRPr>
          </a:p>
        </p:txBody>
      </p:sp>
      <p:pic>
        <p:nvPicPr>
          <p:cNvPr id="3" name="Picture 2">
            <a:extLst>
              <a:ext uri="{FF2B5EF4-FFF2-40B4-BE49-F238E27FC236}">
                <a16:creationId xmlns:a16="http://schemas.microsoft.com/office/drawing/2014/main" id="{1B316BC2-3BF5-2219-CD0C-63CED938B2A4}"/>
              </a:ext>
            </a:extLst>
          </p:cNvPr>
          <p:cNvPicPr>
            <a:picLocks noChangeAspect="1"/>
          </p:cNvPicPr>
          <p:nvPr/>
        </p:nvPicPr>
        <p:blipFill>
          <a:blip r:embed="rId4"/>
          <a:stretch>
            <a:fillRect/>
          </a:stretch>
        </p:blipFill>
        <p:spPr>
          <a:xfrm>
            <a:off x="2735179" y="3443127"/>
            <a:ext cx="4190476" cy="761905"/>
          </a:xfrm>
          <a:prstGeom prst="rect">
            <a:avLst/>
          </a:prstGeom>
        </p:spPr>
      </p:pic>
    </p:spTree>
    <p:extLst>
      <p:ext uri="{BB962C8B-B14F-4D97-AF65-F5344CB8AC3E}">
        <p14:creationId xmlns:p14="http://schemas.microsoft.com/office/powerpoint/2010/main" val="3778367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a:spLocks noGrp="1"/>
          </p:cNvSpPr>
          <p:nvPr>
            <p:ph type="title"/>
          </p:nvPr>
        </p:nvSpPr>
        <p:spPr>
          <a:xfrm>
            <a:off x="2035499" y="231025"/>
            <a:ext cx="4677600" cy="452100"/>
          </a:xfrm>
          <a:prstGeom prst="rect">
            <a:avLst/>
          </a:prstGeom>
          <a:noFill/>
          <a:ln>
            <a:noFill/>
          </a:ln>
        </p:spPr>
        <p:txBody>
          <a:bodyPr spcFirstLastPara="1" wrap="square" lIns="0" tIns="12700" rIns="0" bIns="0" anchor="t" anchorCtr="0">
            <a:noAutofit/>
          </a:bodyPr>
          <a:lstStyle/>
          <a:p>
            <a:pPr marL="12700" lvl="0" indent="0" algn="ctr" rtl="0">
              <a:lnSpc>
                <a:spcPct val="100000"/>
              </a:lnSpc>
              <a:spcBef>
                <a:spcPts val="0"/>
              </a:spcBef>
              <a:spcAft>
                <a:spcPts val="0"/>
              </a:spcAft>
              <a:buNone/>
            </a:pPr>
            <a:r>
              <a:rPr lang="en" dirty="0"/>
              <a:t>Utilization</a:t>
            </a:r>
            <a:endParaRPr dirty="0"/>
          </a:p>
        </p:txBody>
      </p:sp>
      <p:sp>
        <p:nvSpPr>
          <p:cNvPr id="135" name="Google Shape;135;p26"/>
          <p:cNvSpPr txBox="1"/>
          <p:nvPr/>
        </p:nvSpPr>
        <p:spPr>
          <a:xfrm>
            <a:off x="412387" y="567977"/>
            <a:ext cx="8379400" cy="4168800"/>
          </a:xfrm>
          <a:prstGeom prst="rect">
            <a:avLst/>
          </a:prstGeom>
          <a:noFill/>
          <a:ln>
            <a:noFill/>
          </a:ln>
        </p:spPr>
        <p:txBody>
          <a:bodyPr spcFirstLastPara="1" wrap="square" lIns="0" tIns="12700" rIns="0" bIns="0" anchor="t" anchorCtr="0">
            <a:noAutofit/>
          </a:bodyPr>
          <a:lstStyle/>
          <a:p>
            <a:pPr marL="0" marR="0" lvl="0" indent="0" algn="l" rtl="0">
              <a:lnSpc>
                <a:spcPct val="100000"/>
              </a:lnSpc>
              <a:spcBef>
                <a:spcPts val="315"/>
              </a:spcBef>
              <a:spcAft>
                <a:spcPts val="0"/>
              </a:spcAft>
              <a:buNone/>
            </a:pPr>
            <a:r>
              <a:rPr lang="en" sz="1600" dirty="0">
                <a:solidFill>
                  <a:srgbClr val="595959"/>
                </a:solidFill>
                <a:latin typeface="Verdana"/>
                <a:ea typeface="Verdana"/>
                <a:cs typeface="Verdana"/>
                <a:sym typeface="Verdana"/>
              </a:rPr>
              <a:t>Bed/Unit utilization must be within the following ranges:</a:t>
            </a:r>
            <a:endParaRPr sz="1600" dirty="0">
              <a:solidFill>
                <a:srgbClr val="595959"/>
              </a:solidFill>
              <a:latin typeface="Verdana"/>
              <a:ea typeface="Verdana"/>
              <a:cs typeface="Verdana"/>
              <a:sym typeface="Verdana"/>
            </a:endParaRPr>
          </a:p>
          <a:p>
            <a:pPr marL="457200" marR="0" lvl="0" indent="-323850" algn="l" rtl="0">
              <a:lnSpc>
                <a:spcPct val="100000"/>
              </a:lnSpc>
              <a:spcBef>
                <a:spcPts val="315"/>
              </a:spcBef>
              <a:spcAft>
                <a:spcPts val="0"/>
              </a:spcAft>
              <a:buClr>
                <a:srgbClr val="595959"/>
              </a:buClr>
              <a:buSzPts val="1500"/>
              <a:buFont typeface="Verdana"/>
              <a:buChar char="●"/>
            </a:pPr>
            <a:r>
              <a:rPr lang="en" sz="1500" dirty="0">
                <a:solidFill>
                  <a:srgbClr val="595959"/>
                </a:solidFill>
                <a:latin typeface="Verdana"/>
                <a:ea typeface="Verdana"/>
                <a:cs typeface="Verdana"/>
                <a:sym typeface="Verdana"/>
              </a:rPr>
              <a:t>Emergency Shelters: 80%-105%</a:t>
            </a:r>
            <a:endParaRPr sz="1500" dirty="0">
              <a:solidFill>
                <a:srgbClr val="595959"/>
              </a:solidFill>
              <a:latin typeface="Verdana"/>
              <a:ea typeface="Verdana"/>
              <a:cs typeface="Verdana"/>
              <a:sym typeface="Verdana"/>
            </a:endParaRPr>
          </a:p>
          <a:p>
            <a:pPr marL="457200" marR="0" lvl="0" indent="-323850" algn="l" rtl="0">
              <a:lnSpc>
                <a:spcPct val="100000"/>
              </a:lnSpc>
              <a:spcBef>
                <a:spcPts val="0"/>
              </a:spcBef>
              <a:spcAft>
                <a:spcPts val="0"/>
              </a:spcAft>
              <a:buClr>
                <a:srgbClr val="595959"/>
              </a:buClr>
              <a:buSzPts val="1500"/>
              <a:buFont typeface="Verdana"/>
              <a:buChar char="●"/>
            </a:pPr>
            <a:r>
              <a:rPr lang="en" sz="1500" dirty="0">
                <a:solidFill>
                  <a:srgbClr val="595959"/>
                </a:solidFill>
                <a:latin typeface="Verdana"/>
                <a:ea typeface="Verdana"/>
                <a:cs typeface="Verdana"/>
                <a:sym typeface="Verdana"/>
              </a:rPr>
              <a:t>Transitional Housing: 80% - 105%</a:t>
            </a:r>
            <a:endParaRPr sz="1500" dirty="0">
              <a:solidFill>
                <a:srgbClr val="595959"/>
              </a:solidFill>
              <a:latin typeface="Verdana"/>
              <a:ea typeface="Verdana"/>
              <a:cs typeface="Verdana"/>
              <a:sym typeface="Verdana"/>
            </a:endParaRPr>
          </a:p>
          <a:p>
            <a:pPr marL="457200" marR="0" lvl="0" indent="-323850" algn="l" rtl="0">
              <a:lnSpc>
                <a:spcPct val="100000"/>
              </a:lnSpc>
              <a:spcBef>
                <a:spcPts val="0"/>
              </a:spcBef>
              <a:spcAft>
                <a:spcPts val="0"/>
              </a:spcAft>
              <a:buClr>
                <a:srgbClr val="595959"/>
              </a:buClr>
              <a:buSzPts val="1500"/>
              <a:buFont typeface="Verdana"/>
              <a:buChar char="●"/>
            </a:pPr>
            <a:r>
              <a:rPr lang="en" sz="1500" dirty="0">
                <a:solidFill>
                  <a:srgbClr val="595959"/>
                </a:solidFill>
                <a:latin typeface="Verdana"/>
                <a:ea typeface="Verdana"/>
                <a:cs typeface="Verdana"/>
                <a:sym typeface="Verdana"/>
              </a:rPr>
              <a:t>Permanent Supportive Housing: 85% - </a:t>
            </a:r>
            <a:r>
              <a:rPr lang="en-US" sz="1500" dirty="0">
                <a:solidFill>
                  <a:srgbClr val="595959"/>
                </a:solidFill>
                <a:latin typeface="Verdana"/>
                <a:ea typeface="Verdana"/>
                <a:cs typeface="Verdana"/>
                <a:sym typeface="Verdana"/>
              </a:rPr>
              <a:t>Greater</a:t>
            </a:r>
            <a:endParaRPr sz="1500" dirty="0">
              <a:solidFill>
                <a:srgbClr val="595959"/>
              </a:solidFill>
              <a:latin typeface="Verdana"/>
              <a:ea typeface="Verdana"/>
              <a:cs typeface="Verdana"/>
              <a:sym typeface="Verdana"/>
            </a:endParaRPr>
          </a:p>
          <a:p>
            <a:pPr marL="457200" marR="0" lvl="0" indent="-323850" algn="l" rtl="0">
              <a:lnSpc>
                <a:spcPct val="100000"/>
              </a:lnSpc>
              <a:spcBef>
                <a:spcPts val="0"/>
              </a:spcBef>
              <a:spcAft>
                <a:spcPts val="0"/>
              </a:spcAft>
              <a:buClr>
                <a:srgbClr val="595959"/>
              </a:buClr>
              <a:buSzPts val="1500"/>
              <a:buFont typeface="Verdana"/>
              <a:buChar char="●"/>
            </a:pPr>
            <a:r>
              <a:rPr lang="en" sz="1500" dirty="0">
                <a:solidFill>
                  <a:srgbClr val="595959"/>
                </a:solidFill>
                <a:latin typeface="Verdana"/>
                <a:ea typeface="Verdana"/>
                <a:cs typeface="Verdana"/>
                <a:sym typeface="Verdana"/>
              </a:rPr>
              <a:t>Safe Haven: 85% - 105%</a:t>
            </a:r>
            <a:endParaRPr sz="1500" dirty="0">
              <a:solidFill>
                <a:srgbClr val="595959"/>
              </a:solidFill>
              <a:latin typeface="Verdana"/>
              <a:ea typeface="Verdana"/>
              <a:cs typeface="Verdana"/>
              <a:sym typeface="Verdana"/>
            </a:endParaRPr>
          </a:p>
          <a:p>
            <a:pPr marL="0" marR="0" lvl="0" indent="0" algn="l" rtl="0">
              <a:lnSpc>
                <a:spcPct val="100000"/>
              </a:lnSpc>
              <a:spcBef>
                <a:spcPts val="315"/>
              </a:spcBef>
              <a:spcAft>
                <a:spcPts val="0"/>
              </a:spcAft>
              <a:buClr>
                <a:schemeClr val="dk1"/>
              </a:buClr>
              <a:buSzPts val="1100"/>
              <a:buFont typeface="Arial"/>
              <a:buNone/>
            </a:pPr>
            <a:endParaRPr sz="1600" dirty="0">
              <a:solidFill>
                <a:srgbClr val="595959"/>
              </a:solidFill>
              <a:latin typeface="Verdana"/>
              <a:ea typeface="Verdana"/>
              <a:cs typeface="Verdana"/>
              <a:sym typeface="Verdana"/>
            </a:endParaRPr>
          </a:p>
          <a:p>
            <a:pPr marL="0" marR="0" lvl="0" indent="0" algn="l" rtl="0">
              <a:lnSpc>
                <a:spcPct val="100000"/>
              </a:lnSpc>
              <a:spcBef>
                <a:spcPts val="315"/>
              </a:spcBef>
              <a:spcAft>
                <a:spcPts val="0"/>
              </a:spcAft>
              <a:buClr>
                <a:schemeClr val="dk1"/>
              </a:buClr>
              <a:buSzPts val="1100"/>
              <a:buFont typeface="Arial"/>
              <a:buNone/>
            </a:pPr>
            <a:r>
              <a:rPr lang="en" sz="1600" dirty="0">
                <a:solidFill>
                  <a:srgbClr val="595959"/>
                </a:solidFill>
                <a:latin typeface="Verdana"/>
                <a:ea typeface="Verdana"/>
                <a:cs typeface="Verdana"/>
                <a:sym typeface="Verdana"/>
              </a:rPr>
              <a:t>The utilization for the majority of project types looks at how many clients were enrolled in your project on </a:t>
            </a:r>
            <a:r>
              <a:rPr lang="en-US" sz="1600" dirty="0">
                <a:solidFill>
                  <a:srgbClr val="595959"/>
                </a:solidFill>
                <a:latin typeface="Verdana"/>
                <a:ea typeface="Verdana"/>
                <a:cs typeface="Verdana"/>
                <a:sym typeface="Verdana"/>
              </a:rPr>
              <a:t>May 22, 2024</a:t>
            </a:r>
            <a:r>
              <a:rPr lang="en" sz="1600" dirty="0">
                <a:solidFill>
                  <a:srgbClr val="595959"/>
                </a:solidFill>
                <a:latin typeface="Verdana"/>
                <a:ea typeface="Verdana"/>
                <a:cs typeface="Verdana"/>
                <a:sym typeface="Verdana"/>
              </a:rPr>
              <a:t>, as compared to how many beds/units are indicated in your Bed and Unit Inventory sheet. PSH projects require that clients have a Housing Move-in Date on or prior to </a:t>
            </a:r>
            <a:r>
              <a:rPr lang="en-US" sz="1600" dirty="0">
                <a:solidFill>
                  <a:srgbClr val="595959"/>
                </a:solidFill>
                <a:latin typeface="Verdana"/>
                <a:ea typeface="Verdana"/>
                <a:cs typeface="Verdana"/>
                <a:sym typeface="Verdana"/>
              </a:rPr>
              <a:t>May 22, 2024,</a:t>
            </a:r>
            <a:r>
              <a:rPr lang="en" sz="1600" dirty="0">
                <a:solidFill>
                  <a:srgbClr val="595959"/>
                </a:solidFill>
                <a:latin typeface="Verdana"/>
                <a:ea typeface="Verdana"/>
                <a:cs typeface="Verdana"/>
                <a:sym typeface="Verdana"/>
              </a:rPr>
              <a:t> </a:t>
            </a:r>
            <a:r>
              <a:rPr lang="en-US" sz="1600" dirty="0">
                <a:solidFill>
                  <a:srgbClr val="595959"/>
                </a:solidFill>
                <a:latin typeface="Verdana"/>
                <a:ea typeface="Verdana"/>
                <a:cs typeface="Verdana"/>
                <a:sym typeface="Verdana"/>
              </a:rPr>
              <a:t>to be included.</a:t>
            </a:r>
            <a:endParaRPr sz="1600" dirty="0">
              <a:solidFill>
                <a:srgbClr val="595959"/>
              </a:solidFill>
              <a:latin typeface="Verdana"/>
              <a:ea typeface="Verdana"/>
              <a:cs typeface="Verdana"/>
              <a:sym typeface="Verdana"/>
            </a:endParaRPr>
          </a:p>
          <a:p>
            <a:pPr marL="0" marR="0" lvl="0" indent="0" algn="l" rtl="0">
              <a:lnSpc>
                <a:spcPct val="100000"/>
              </a:lnSpc>
              <a:spcBef>
                <a:spcPts val="315"/>
              </a:spcBef>
              <a:spcAft>
                <a:spcPts val="0"/>
              </a:spcAft>
              <a:buClr>
                <a:schemeClr val="dk1"/>
              </a:buClr>
              <a:buSzPts val="1100"/>
              <a:buFont typeface="Arial"/>
              <a:buNone/>
            </a:pPr>
            <a:endParaRPr sz="1600" dirty="0">
              <a:solidFill>
                <a:srgbClr val="595959"/>
              </a:solidFill>
              <a:latin typeface="Verdana"/>
              <a:ea typeface="Verdana"/>
              <a:cs typeface="Verdana"/>
              <a:sym typeface="Verdana"/>
            </a:endParaRPr>
          </a:p>
          <a:p>
            <a:pPr marL="0" marR="0" lvl="0" indent="0" algn="l" rtl="0">
              <a:lnSpc>
                <a:spcPct val="100000"/>
              </a:lnSpc>
              <a:spcBef>
                <a:spcPts val="315"/>
              </a:spcBef>
              <a:spcAft>
                <a:spcPts val="0"/>
              </a:spcAft>
              <a:buNone/>
            </a:pPr>
            <a:r>
              <a:rPr lang="en" sz="1600" dirty="0">
                <a:solidFill>
                  <a:srgbClr val="595959"/>
                </a:solidFill>
                <a:latin typeface="Verdana"/>
                <a:ea typeface="Verdana"/>
                <a:cs typeface="Verdana"/>
                <a:sym typeface="Verdana"/>
              </a:rPr>
              <a:t>If a project is over/under-utilizing its bed list, but is in compliance for its unit utilization, then the project will still be in compliance. The opposite situation would also count as being in compliance. So long as either bed or unit utilization is in compliance, the project as a whole will be considered compliant.</a:t>
            </a:r>
            <a:endParaRPr sz="1600" dirty="0">
              <a:solidFill>
                <a:srgbClr val="595959"/>
              </a:solidFill>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a:spLocks noGrp="1"/>
          </p:cNvSpPr>
          <p:nvPr>
            <p:ph type="title"/>
          </p:nvPr>
        </p:nvSpPr>
        <p:spPr>
          <a:xfrm>
            <a:off x="2035499" y="231025"/>
            <a:ext cx="4677600" cy="452100"/>
          </a:xfrm>
          <a:prstGeom prst="rect">
            <a:avLst/>
          </a:prstGeom>
          <a:noFill/>
          <a:ln>
            <a:noFill/>
          </a:ln>
        </p:spPr>
        <p:txBody>
          <a:bodyPr spcFirstLastPara="1" wrap="square" lIns="0" tIns="12700" rIns="0" bIns="0" anchor="t" anchorCtr="0">
            <a:noAutofit/>
          </a:bodyPr>
          <a:lstStyle/>
          <a:p>
            <a:pPr marL="12700" lvl="0" indent="0" algn="ctr" rtl="0">
              <a:lnSpc>
                <a:spcPct val="100000"/>
              </a:lnSpc>
              <a:spcBef>
                <a:spcPts val="0"/>
              </a:spcBef>
              <a:spcAft>
                <a:spcPts val="0"/>
              </a:spcAft>
              <a:buNone/>
            </a:pPr>
            <a:r>
              <a:rPr lang="en"/>
              <a:t>Utilization</a:t>
            </a:r>
            <a:endParaRPr/>
          </a:p>
        </p:txBody>
      </p:sp>
      <p:pic>
        <p:nvPicPr>
          <p:cNvPr id="3" name="Picture 2">
            <a:extLst>
              <a:ext uri="{FF2B5EF4-FFF2-40B4-BE49-F238E27FC236}">
                <a16:creationId xmlns:a16="http://schemas.microsoft.com/office/drawing/2014/main" id="{1453FE78-19DA-8454-5B7F-25ECE5866869}"/>
              </a:ext>
            </a:extLst>
          </p:cNvPr>
          <p:cNvPicPr>
            <a:picLocks noChangeAspect="1"/>
          </p:cNvPicPr>
          <p:nvPr/>
        </p:nvPicPr>
        <p:blipFill>
          <a:blip r:embed="rId3"/>
          <a:stretch>
            <a:fillRect/>
          </a:stretch>
        </p:blipFill>
        <p:spPr>
          <a:xfrm>
            <a:off x="1531026" y="719179"/>
            <a:ext cx="4949287" cy="3962375"/>
          </a:xfrm>
          <a:prstGeom prst="rect">
            <a:avLst/>
          </a:prstGeom>
        </p:spPr>
      </p:pic>
    </p:spTree>
    <p:extLst>
      <p:ext uri="{BB962C8B-B14F-4D97-AF65-F5344CB8AC3E}">
        <p14:creationId xmlns:p14="http://schemas.microsoft.com/office/powerpoint/2010/main" val="426298729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97A7"/>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11566</TotalTime>
  <Words>1523</Words>
  <Application>Microsoft Office PowerPoint</Application>
  <PresentationFormat>On-screen Show (16:9)</PresentationFormat>
  <Paragraphs>163</Paragraphs>
  <Slides>26</Slides>
  <Notes>26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Arimo</vt:lpstr>
      <vt:lpstr>Times New Roman</vt:lpstr>
      <vt:lpstr>Verdana</vt:lpstr>
      <vt:lpstr>Trebuchet MS</vt:lpstr>
      <vt:lpstr>Arial</vt:lpstr>
      <vt:lpstr>Caladea</vt:lpstr>
      <vt:lpstr>Simple Light</vt:lpstr>
      <vt:lpstr>Office Theme</vt:lpstr>
      <vt:lpstr>PowerPoint Presentation</vt:lpstr>
      <vt:lpstr>PowerPoint Presentation</vt:lpstr>
      <vt:lpstr>Context</vt:lpstr>
      <vt:lpstr>Context</vt:lpstr>
      <vt:lpstr>Missing Values / Data Issues </vt:lpstr>
      <vt:lpstr>Missing Values / Data Issues </vt:lpstr>
      <vt:lpstr>Child-Only Entries</vt:lpstr>
      <vt:lpstr>Utilization</vt:lpstr>
      <vt:lpstr>Utilization</vt:lpstr>
      <vt:lpstr>Utilization Change</vt:lpstr>
      <vt:lpstr>Timeliness</vt:lpstr>
      <vt:lpstr>Who Participates</vt:lpstr>
      <vt:lpstr>Report Details</vt:lpstr>
      <vt:lpstr>This Quarter’s Overview</vt:lpstr>
      <vt:lpstr>Submission Process</vt:lpstr>
      <vt:lpstr>Sending Reports</vt:lpstr>
      <vt:lpstr>Data Quality Timeline</vt:lpstr>
      <vt:lpstr>Accessing / Reviewing      DQ Report</vt:lpstr>
      <vt:lpstr>Troubleshooting</vt:lpstr>
      <vt:lpstr>Troubleshooting</vt:lpstr>
      <vt:lpstr>Resources and User Support</vt:lpstr>
      <vt:lpstr>User Resources</vt:lpstr>
      <vt:lpstr>User Resources</vt:lpstr>
      <vt:lpstr>User Resources: Requesting Assistance</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Fuller</dc:creator>
  <cp:lastModifiedBy>Alexander Fuller</cp:lastModifiedBy>
  <cp:revision>6</cp:revision>
  <dcterms:modified xsi:type="dcterms:W3CDTF">2024-08-19T16:49:47Z</dcterms:modified>
</cp:coreProperties>
</file>