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76" r:id="rId12"/>
    <p:sldId id="274" r:id="rId13"/>
    <p:sldId id="270" r:id="rId14"/>
    <p:sldId id="277" r:id="rId15"/>
    <p:sldId id="278" r:id="rId16"/>
    <p:sldId id="279" r:id="rId17"/>
    <p:sldId id="283" r:id="rId18"/>
    <p:sldId id="284" r:id="rId19"/>
    <p:sldId id="275" r:id="rId20"/>
    <p:sldId id="271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solidFill>
                  <a:sysClr val="windowText" lastClr="000000"/>
                </a:solidFill>
              </a:rPr>
              <a:t>Veterans Housed</a:t>
            </a:r>
            <a:r>
              <a:rPr lang="en-US" sz="1100" baseline="0">
                <a:solidFill>
                  <a:sysClr val="windowText" lastClr="000000"/>
                </a:solidFill>
              </a:rPr>
              <a:t> per Month </a:t>
            </a:r>
          </a:p>
          <a:p>
            <a:pPr>
              <a:defRPr/>
            </a:pPr>
            <a:r>
              <a:rPr lang="en-US" sz="1000" baseline="0">
                <a:solidFill>
                  <a:sysClr val="windowText" lastClr="000000"/>
                </a:solidFill>
              </a:rPr>
              <a:t>Six Month Period from September 2015 - February 2016</a:t>
            </a:r>
            <a:endParaRPr lang="en-US" sz="10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NumberHoused!$M$14:$M$19</c:f>
              <c:numCache>
                <c:formatCode>mmm\-yy</c:formatCode>
                <c:ptCount val="6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</c:numCache>
            </c:numRef>
          </c:cat>
          <c:val>
            <c:numRef>
              <c:f>NumberHoused!$N$14:$N$19</c:f>
              <c:numCache>
                <c:formatCode>General</c:formatCode>
                <c:ptCount val="6"/>
                <c:pt idx="0">
                  <c:v>142</c:v>
                </c:pt>
                <c:pt idx="1">
                  <c:v>204</c:v>
                </c:pt>
                <c:pt idx="2">
                  <c:v>154</c:v>
                </c:pt>
                <c:pt idx="3">
                  <c:v>157</c:v>
                </c:pt>
                <c:pt idx="4">
                  <c:v>113</c:v>
                </c:pt>
                <c:pt idx="5">
                  <c:v>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8363624"/>
        <c:axId val="356288800"/>
      </c:lineChart>
      <c:dateAx>
        <c:axId val="3183636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88800"/>
        <c:crosses val="autoZero"/>
        <c:auto val="1"/>
        <c:lblOffset val="100"/>
        <c:baseTimeUnit val="months"/>
      </c:dateAx>
      <c:valAx>
        <c:axId val="35628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63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>
                <a:solidFill>
                  <a:sysClr val="windowText" lastClr="000000"/>
                </a:solidFill>
              </a:rPr>
              <a:t>Veterans Entering Homelessness</a:t>
            </a:r>
            <a:r>
              <a:rPr lang="en-US" sz="1100" baseline="0">
                <a:solidFill>
                  <a:sysClr val="windowText" lastClr="000000"/>
                </a:solidFill>
              </a:rPr>
              <a:t> </a:t>
            </a:r>
          </a:p>
          <a:p>
            <a:pPr>
              <a:defRPr/>
            </a:pPr>
            <a:r>
              <a:rPr lang="en-US" sz="1000" baseline="0">
                <a:solidFill>
                  <a:sysClr val="windowText" lastClr="000000"/>
                </a:solidFill>
              </a:rPr>
              <a:t>Six Month Period from September 2015 - February 2016</a:t>
            </a:r>
            <a:endParaRPr lang="en-US" sz="10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VeteranHomelessByMonth!$Q$5</c:f>
              <c:strCache>
                <c:ptCount val="1"/>
                <c:pt idx="0">
                  <c:v>Previously Housed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VeteranHomelessByMonth!$P$6:$P$19</c:f>
              <c:numCache>
                <c:formatCode>mmm\-yy</c:formatCode>
                <c:ptCount val="6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</c:numCache>
            </c:numRef>
          </c:cat>
          <c:val>
            <c:numRef>
              <c:f>VeteranHomelessByMonth!$Q$6:$Q$19</c:f>
              <c:numCache>
                <c:formatCode>General</c:formatCode>
                <c:ptCount val="6"/>
                <c:pt idx="0">
                  <c:v>37</c:v>
                </c:pt>
                <c:pt idx="1">
                  <c:v>29</c:v>
                </c:pt>
                <c:pt idx="2">
                  <c:v>22</c:v>
                </c:pt>
                <c:pt idx="3">
                  <c:v>31</c:v>
                </c:pt>
                <c:pt idx="4">
                  <c:v>22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VeteranHomelessByMonth!$R$5</c:f>
              <c:strCache>
                <c:ptCount val="1"/>
                <c:pt idx="0">
                  <c:v>New to Homelessness</c:v>
                </c:pt>
              </c:strCache>
            </c:strRef>
          </c:tx>
          <c:spPr>
            <a:solidFill>
              <a:srgbClr val="908CCA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VeteranHomelessByMonth!$P$6:$P$19</c:f>
              <c:numCache>
                <c:formatCode>mmm\-yy</c:formatCode>
                <c:ptCount val="6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</c:numCache>
            </c:numRef>
          </c:cat>
          <c:val>
            <c:numRef>
              <c:f>VeteranHomelessByMonth!$R$6:$R$19</c:f>
              <c:numCache>
                <c:formatCode>General</c:formatCode>
                <c:ptCount val="6"/>
                <c:pt idx="0">
                  <c:v>102</c:v>
                </c:pt>
                <c:pt idx="1">
                  <c:v>92</c:v>
                </c:pt>
                <c:pt idx="2">
                  <c:v>99</c:v>
                </c:pt>
                <c:pt idx="3">
                  <c:v>83</c:v>
                </c:pt>
                <c:pt idx="4">
                  <c:v>94</c:v>
                </c:pt>
                <c:pt idx="5">
                  <c:v>69</c:v>
                </c:pt>
              </c:numCache>
            </c:numRef>
          </c:val>
        </c:ser>
        <c:ser>
          <c:idx val="2"/>
          <c:order val="2"/>
          <c:tx>
            <c:strRef>
              <c:f>VeteranHomelessByMonth!$S$5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VeteranHomelessByMonth!$P$6:$P$19</c:f>
              <c:numCache>
                <c:formatCode>mmm\-yy</c:formatCode>
                <c:ptCount val="6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</c:numCache>
            </c:numRef>
          </c:cat>
          <c:val>
            <c:numRef>
              <c:f>VeteranHomelessByMonth!$S$6:$S$19</c:f>
              <c:numCache>
                <c:formatCode>0</c:formatCode>
                <c:ptCount val="6"/>
                <c:pt idx="0">
                  <c:v>139</c:v>
                </c:pt>
                <c:pt idx="1">
                  <c:v>121</c:v>
                </c:pt>
                <c:pt idx="2">
                  <c:v>121</c:v>
                </c:pt>
                <c:pt idx="3">
                  <c:v>114</c:v>
                </c:pt>
                <c:pt idx="4">
                  <c:v>116</c:v>
                </c:pt>
                <c:pt idx="5">
                  <c:v>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8709680"/>
        <c:axId val="358710072"/>
        <c:axId val="0"/>
      </c:bar3DChart>
      <c:dateAx>
        <c:axId val="3587096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10072"/>
        <c:crosses val="autoZero"/>
        <c:auto val="1"/>
        <c:lblOffset val="100"/>
        <c:baseTimeUnit val="months"/>
      </c:dateAx>
      <c:valAx>
        <c:axId val="358710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870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38276465441821"/>
          <c:y val="0.8616892680081657"/>
          <c:w val="0.65323447069116358"/>
          <c:h val="6.7064521368026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08CCA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37679"/>
              </a:solidFill>
              <a:ln>
                <a:noFill/>
              </a:ln>
              <a:effectLst/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MissingAnalysis!$M$2:$M$23</c:f>
              <c:strCache>
                <c:ptCount val="22"/>
                <c:pt idx="0">
                  <c:v>Name</c:v>
                </c:pt>
                <c:pt idx="1">
                  <c:v>Client Loc</c:v>
                </c:pt>
                <c:pt idx="2">
                  <c:v>Gender</c:v>
                </c:pt>
                <c:pt idx="3">
                  <c:v>DOB</c:v>
                </c:pt>
                <c:pt idx="4">
                  <c:v>Ethnicity</c:v>
                </c:pt>
                <c:pt idx="5">
                  <c:v>Race</c:v>
                </c:pt>
                <c:pt idx="6">
                  <c:v>Vet Status</c:v>
                </c:pt>
                <c:pt idx="7">
                  <c:v>SSN</c:v>
                </c:pt>
                <c:pt idx="8">
                  <c:v>Housing Status</c:v>
                </c:pt>
                <c:pt idx="9">
                  <c:v>Resid Prior to Entry</c:v>
                </c:pt>
                <c:pt idx="10">
                  <c:v>LOS in Prior Place</c:v>
                </c:pt>
                <c:pt idx="11">
                  <c:v>DV</c:v>
                </c:pt>
                <c:pt idx="12">
                  <c:v>Destination at Exit</c:v>
                </c:pt>
                <c:pt idx="13">
                  <c:v>Relat to HoH</c:v>
                </c:pt>
                <c:pt idx="14">
                  <c:v>NCB at Exit</c:v>
                </c:pt>
                <c:pt idx="15">
                  <c:v>Income at Exit</c:v>
                </c:pt>
                <c:pt idx="16">
                  <c:v>Insurance at Exit</c:v>
                </c:pt>
                <c:pt idx="17">
                  <c:v>Insurance at Entry</c:v>
                </c:pt>
                <c:pt idx="18">
                  <c:v>Disabling Condition</c:v>
                </c:pt>
                <c:pt idx="19">
                  <c:v>NCB at Entry</c:v>
                </c:pt>
                <c:pt idx="20">
                  <c:v>Income at Entry</c:v>
                </c:pt>
                <c:pt idx="21">
                  <c:v>Chronic Homeless</c:v>
                </c:pt>
              </c:strCache>
            </c:strRef>
          </c:cat>
          <c:val>
            <c:numRef>
              <c:f>MissingAnalysis!$O$2:$O$23</c:f>
              <c:numCache>
                <c:formatCode>0.00%</c:formatCode>
                <c:ptCount val="22"/>
                <c:pt idx="0">
                  <c:v>1.1693854879260948E-4</c:v>
                </c:pt>
                <c:pt idx="1">
                  <c:v>7.2791908248338909E-3</c:v>
                </c:pt>
                <c:pt idx="2">
                  <c:v>1.1898497339648016E-2</c:v>
                </c:pt>
                <c:pt idx="3">
                  <c:v>1.3243290650763025E-2</c:v>
                </c:pt>
                <c:pt idx="4">
                  <c:v>1.3769514120329767E-2</c:v>
                </c:pt>
                <c:pt idx="5">
                  <c:v>1.5348184529029994E-2</c:v>
                </c:pt>
                <c:pt idx="6">
                  <c:v>2.3478872717846166E-2</c:v>
                </c:pt>
                <c:pt idx="7">
                  <c:v>2.4586329883646143E-2</c:v>
                </c:pt>
                <c:pt idx="8">
                  <c:v>2.9731626030520961E-2</c:v>
                </c:pt>
                <c:pt idx="9">
                  <c:v>3.1500384151026233E-2</c:v>
                </c:pt>
                <c:pt idx="10">
                  <c:v>3.9878535104086635E-2</c:v>
                </c:pt>
                <c:pt idx="11">
                  <c:v>6.4908722109533468E-2</c:v>
                </c:pt>
                <c:pt idx="12">
                  <c:v>6.5385783718104495E-2</c:v>
                </c:pt>
                <c:pt idx="13">
                  <c:v>7.9810559550955978E-2</c:v>
                </c:pt>
                <c:pt idx="14">
                  <c:v>0.12545565006075335</c:v>
                </c:pt>
                <c:pt idx="15">
                  <c:v>0.12674665856622114</c:v>
                </c:pt>
                <c:pt idx="16">
                  <c:v>0.13211075152822727</c:v>
                </c:pt>
                <c:pt idx="17">
                  <c:v>0.19306365918054696</c:v>
                </c:pt>
                <c:pt idx="18">
                  <c:v>0.20031107654705033</c:v>
                </c:pt>
                <c:pt idx="19">
                  <c:v>0.20261222697837777</c:v>
                </c:pt>
                <c:pt idx="20">
                  <c:v>0.20425858851937218</c:v>
                </c:pt>
                <c:pt idx="21">
                  <c:v>0.22549533917113918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6627760"/>
        <c:axId val="426628544"/>
      </c:barChart>
      <c:catAx>
        <c:axId val="42662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628544"/>
        <c:crosses val="autoZero"/>
        <c:auto val="1"/>
        <c:lblAlgn val="ctr"/>
        <c:lblOffset val="100"/>
        <c:noMultiLvlLbl val="0"/>
      </c:catAx>
      <c:valAx>
        <c:axId val="42662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6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</cdr:x>
      <cdr:y>0.92013</cdr:y>
    </cdr:from>
    <cdr:to>
      <cdr:x>0.80833</cdr:x>
      <cdr:y>0.98336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1550" y="2633664"/>
          <a:ext cx="27241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0.2125</cdr:x>
      <cdr:y>0.93012</cdr:y>
    </cdr:from>
    <cdr:to>
      <cdr:x>0.79375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1550" y="2662239"/>
          <a:ext cx="2657475" cy="20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ysClr val="windowText" lastClr="000000"/>
              </a:solidFill>
            </a:rPr>
            <a:t>Six Month Average:  117    90</a:t>
          </a:r>
          <a:r>
            <a:rPr lang="en-US" sz="900" baseline="0">
              <a:solidFill>
                <a:sysClr val="windowText" lastClr="000000"/>
              </a:solidFill>
            </a:rPr>
            <a:t> Day Average:  106  </a:t>
          </a:r>
          <a:endParaRPr lang="en-US" sz="90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5BFF-5F1E-4D09-B717-46E849D711DC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5F12-B870-40ED-80CD-4509553D9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42B1-5084-4074-8F76-48E2D417578B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1CC5-7725-44CA-9E41-01394B6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AED8"/>
                </a:solidFill>
                <a:cs typeface="Arial" pitchFamily="34" charset="0"/>
              </a:rPr>
              <a:t>Agency Technical Administrator (ATA) Team Meeting</a:t>
            </a:r>
            <a:endParaRPr lang="en-US" sz="3600" b="1" dirty="0">
              <a:solidFill>
                <a:srgbClr val="00AED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685800"/>
            <a:ext cx="45354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6172200"/>
            <a:ext cx="8778240" cy="525152"/>
            <a:chOff x="152400" y="5797831"/>
            <a:chExt cx="8778240" cy="525152"/>
          </a:xfrm>
        </p:grpSpPr>
        <p:pic>
          <p:nvPicPr>
            <p:cNvPr id="6" name="Picture 5" descr="C:\Users\Lynn\Documents\Projects\All Chicago\Internal documents\EF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5861714"/>
              <a:ext cx="2819399" cy="432209"/>
            </a:xfrm>
            <a:prstGeom prst="rect">
              <a:avLst/>
            </a:prstGeom>
            <a:noFill/>
          </p:spPr>
        </p:pic>
        <p:pic>
          <p:nvPicPr>
            <p:cNvPr id="7" name="Picture 6" descr="C:\Users\Lynn\Documents\Projects\All Chicago\Internal documents\CA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5847145"/>
              <a:ext cx="2667000" cy="426524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797831"/>
              <a:ext cx="2834640" cy="52515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070" y="4600738"/>
            <a:ext cx="2937941" cy="6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AED8"/>
                </a:solidFill>
              </a:rPr>
              <a:t>Total number of months homeless on the street, in ES or SH in past three years</a:t>
            </a:r>
            <a:endParaRPr lang="en-US" sz="4000" b="1" dirty="0">
              <a:solidFill>
                <a:srgbClr val="00AED8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6442448" cy="41285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AED8"/>
                </a:solidFill>
              </a:rPr>
              <a:t>How HMIS Can Help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800" dirty="0">
                <a:solidFill>
                  <a:srgbClr val="00B0F0"/>
                </a:solidFill>
              </a:rPr>
              <a:t>A Policy and Procedure is being created to allow the use of HMIS to document chronic homelessness history. </a:t>
            </a:r>
          </a:p>
          <a:p>
            <a:pPr marL="0" lvl="0" indent="0">
              <a:buNone/>
            </a:pPr>
            <a:endParaRPr lang="en-US" sz="2200" dirty="0">
              <a:solidFill>
                <a:srgbClr val="00B0F0"/>
              </a:solidFill>
            </a:endParaRPr>
          </a:p>
          <a:p>
            <a:pPr marL="0" lvl="0" indent="0" algn="ctr">
              <a:buNone/>
            </a:pPr>
            <a:r>
              <a:rPr lang="en-US" sz="2800" dirty="0">
                <a:solidFill>
                  <a:srgbClr val="00B0F0"/>
                </a:solidFill>
              </a:rPr>
              <a:t>Project Type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rgbClr val="00B0F0"/>
                </a:solidFill>
              </a:rPr>
              <a:t>Project Entry and Exit Date</a:t>
            </a:r>
          </a:p>
          <a:p>
            <a:pPr marL="0" lvl="0" indent="0" algn="ctr">
              <a:buNone/>
            </a:pPr>
            <a:r>
              <a:rPr lang="en-US" sz="2800" dirty="0">
                <a:solidFill>
                  <a:srgbClr val="00B0F0"/>
                </a:solidFill>
              </a:rPr>
              <a:t>Evidence of Breaks</a:t>
            </a:r>
          </a:p>
          <a:p>
            <a:pPr marL="0" lvl="0" indent="0">
              <a:buNone/>
            </a:pPr>
            <a:endParaRPr lang="en-US" sz="2200" dirty="0">
              <a:solidFill>
                <a:srgbClr val="00B0F0"/>
              </a:solidFill>
            </a:endParaRPr>
          </a:p>
          <a:p>
            <a:pPr marL="0" lvl="0" indent="0" algn="ctr">
              <a:buNone/>
            </a:pPr>
            <a:r>
              <a:rPr lang="en-US" sz="2200" dirty="0">
                <a:solidFill>
                  <a:srgbClr val="00B0F0"/>
                </a:solidFill>
              </a:rPr>
              <a:t>*HMIS cannot be used to document disability status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AED8"/>
                </a:solidFill>
              </a:rPr>
              <a:t>Point in Time Count (PIT)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 of HMIS to gather Sheltered PIT Data </a:t>
            </a:r>
            <a:r>
              <a:rPr lang="en-US" dirty="0" smtClean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Overview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548DD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Feedback </a:t>
            </a:r>
            <a:r>
              <a:rPr lang="en-US" dirty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suggestions from agencies that participated in the Sheltered PIT </a:t>
            </a:r>
            <a:r>
              <a:rPr lang="en-US" dirty="0" smtClean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via HMIS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            </a:t>
            </a:r>
            <a:endParaRPr lang="en-US" dirty="0" smtClean="0">
              <a:solidFill>
                <a:srgbClr val="548DD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Additional </a:t>
            </a:r>
            <a:r>
              <a:rPr lang="en-US" dirty="0">
                <a:solidFill>
                  <a:srgbClr val="548DD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comments or questions about the PIT process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endParaRPr lang="en-US" b="1" dirty="0">
              <a:solidFill>
                <a:srgbClr val="00AED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3731"/>
            <a:ext cx="8229600" cy="3798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endParaRPr lang="en-US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57400"/>
            <a:ext cx="8229600" cy="18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br>
              <a:rPr lang="en-US" sz="3600" b="1" dirty="0" smtClean="0">
                <a:solidFill>
                  <a:srgbClr val="00AED8"/>
                </a:solidFill>
              </a:rPr>
            </a:br>
            <a:r>
              <a:rPr lang="en-US" sz="3600" b="1" dirty="0" smtClean="0">
                <a:solidFill>
                  <a:srgbClr val="00AED8"/>
                </a:solidFill>
              </a:rPr>
              <a:t>Missing Data Rates for Submitted Reports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69824"/>
              </p:ext>
            </p:extLst>
          </p:nvPr>
        </p:nvGraphicFramePr>
        <p:xfrm>
          <a:off x="914400" y="1143000"/>
          <a:ext cx="7543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7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br>
              <a:rPr lang="en-US" sz="3600" b="1" dirty="0" smtClean="0">
                <a:solidFill>
                  <a:srgbClr val="00AED8"/>
                </a:solidFill>
              </a:rPr>
            </a:br>
            <a:r>
              <a:rPr lang="en-US" sz="3600" b="1" dirty="0" smtClean="0">
                <a:solidFill>
                  <a:srgbClr val="00AED8"/>
                </a:solidFill>
              </a:rPr>
              <a:t>Bed Utilization</a:t>
            </a:r>
            <a:endParaRPr lang="en-US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971" y="1600200"/>
            <a:ext cx="9144085" cy="39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br>
              <a:rPr lang="en-US" sz="3600" b="1" dirty="0" smtClean="0">
                <a:solidFill>
                  <a:srgbClr val="00AED8"/>
                </a:solidFill>
              </a:rPr>
            </a:br>
            <a:r>
              <a:rPr lang="en-US" sz="3600" b="1" dirty="0" smtClean="0">
                <a:solidFill>
                  <a:srgbClr val="00AED8"/>
                </a:solidFill>
              </a:rPr>
              <a:t>Bed Utilization</a:t>
            </a:r>
            <a:endParaRPr lang="en-US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5" y="1219200"/>
            <a:ext cx="8553429" cy="51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3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br>
              <a:rPr lang="en-US" sz="3600" b="1" dirty="0" smtClean="0">
                <a:solidFill>
                  <a:srgbClr val="00AED8"/>
                </a:solidFill>
              </a:rPr>
            </a:br>
            <a:r>
              <a:rPr lang="en-US" sz="3600" b="1" dirty="0" smtClean="0">
                <a:solidFill>
                  <a:srgbClr val="00AED8"/>
                </a:solidFill>
              </a:rPr>
              <a:t>Bed Utilization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1219200"/>
            <a:ext cx="8714613" cy="50703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endParaRPr lang="en-US" b="1" dirty="0">
              <a:solidFill>
                <a:srgbClr val="00AED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847751"/>
              </p:ext>
            </p:extLst>
          </p:nvPr>
        </p:nvGraphicFramePr>
        <p:xfrm>
          <a:off x="914400" y="1417638"/>
          <a:ext cx="7620000" cy="4602161"/>
        </p:xfrm>
        <a:graphic>
          <a:graphicData uri="http://schemas.openxmlformats.org/drawingml/2006/table">
            <a:tbl>
              <a:tblPr firstRow="1" firstCol="1" bandRow="1"/>
              <a:tblGrid>
                <a:gridCol w="996463"/>
                <a:gridCol w="2829798"/>
                <a:gridCol w="3793739"/>
              </a:tblGrid>
              <a:tr h="3430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Timeliness Requirements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Bed Utilization Requirements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064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Jun-16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of entry records and shelter stay services recorded between Apr 1 and May 31 2016 must be entered within the established deadlines for compliance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Projects outside established bed utilization ranges on the last Wednesday in Apr 2016 will be considered out of compliance unless they provide a statement that the number enrolled in HMIS is accurate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Oct-16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 of entry records and shelter stay services recorded between Jun 1 and Sept 30 2016 must be entered within the established deadlines for compliance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Projects outside established bed utilization ranges on the last Wednesday in Jul 2016 will be considered out of compliance unless they provide a statement that the number enrolled in HMIS is accurate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 of entry records and shelter stay services recorded between Oct 1 and Dec 31 2016 must be entered within the established deadlines for compliance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Projects outside established bed utilization ranges on the last Wednesday in October 2016 will be considered out of compliance unless they provide a statement that the number enrolled in HMIS is accurate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Apr-17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of entry records and shelter stay services recorded between Jan 1 and Mar 31 2017 must be entered within the established deadlines for compliance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Projects outside established bed utilization ranges on the last Wednesday in Jan 2017 will be considered out of compliance unless they provide a statement that the number enrolled in HMIS is accurate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Ending Veteran Homelessness Initiative</a:t>
            </a:r>
            <a:endParaRPr lang="en-US" sz="3600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0050"/>
              </p:ext>
            </p:extLst>
          </p:nvPr>
        </p:nvGraphicFramePr>
        <p:xfrm>
          <a:off x="1676400" y="1417638"/>
          <a:ext cx="5937250" cy="538164"/>
        </p:xfrm>
        <a:graphic>
          <a:graphicData uri="http://schemas.openxmlformats.org/drawingml/2006/table">
            <a:tbl>
              <a:tblPr firstRow="1" firstCol="1" bandRow="1"/>
              <a:tblGrid>
                <a:gridCol w="3825875"/>
                <a:gridCol w="2111375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Ending Veteran Homelessness Initiative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List (remaining to be housed) – Current as of </a:t>
                      </a:r>
                      <a:r>
                        <a:rPr lang="en-US" sz="1100" b="1" dirty="0" smtClean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3/28/16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Housed from 1/1/15 – </a:t>
                      </a:r>
                      <a:r>
                        <a:rPr lang="en-US" sz="1100" b="1" dirty="0" smtClean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2/29/16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510319"/>
              </p:ext>
            </p:extLst>
          </p:nvPr>
        </p:nvGraphicFramePr>
        <p:xfrm>
          <a:off x="1787525" y="2265363"/>
          <a:ext cx="5715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09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Quarterly Data Quality Assessment Process:</a:t>
            </a:r>
            <a:endParaRPr lang="en-US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3194"/>
              </p:ext>
            </p:extLst>
          </p:nvPr>
        </p:nvGraphicFramePr>
        <p:xfrm>
          <a:off x="685800" y="1981200"/>
          <a:ext cx="3708400" cy="2469356"/>
        </p:xfrm>
        <a:graphic>
          <a:graphicData uri="http://schemas.openxmlformats.org/drawingml/2006/table">
            <a:tbl>
              <a:tblPr firstRow="1" firstCol="1" bandRow="1"/>
              <a:tblGrid>
                <a:gridCol w="1469366"/>
                <a:gridCol w="2239034"/>
              </a:tblGrid>
              <a:tr h="3426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Timeliness Requirement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0633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Shelters and Interim Housing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entered within 3 days of entry/shelter stay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others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entered within 7 days of entry/shelter stay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76634"/>
              </p:ext>
            </p:extLst>
          </p:nvPr>
        </p:nvGraphicFramePr>
        <p:xfrm>
          <a:off x="4876800" y="1988270"/>
          <a:ext cx="3810000" cy="3429001"/>
        </p:xfrm>
        <a:graphic>
          <a:graphicData uri="http://schemas.openxmlformats.org/drawingml/2006/table">
            <a:tbl>
              <a:tblPr firstRow="1" firstCol="1" bandRow="1"/>
              <a:tblGrid>
                <a:gridCol w="1238720"/>
                <a:gridCol w="2571280"/>
              </a:tblGrid>
              <a:tr h="26447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Acceptable Bed Utilization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4718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Emergency Shelters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80%-105%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8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Interim Housing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80%-105%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9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Transitional Housing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80%-105%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29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Permanent Supportive Housing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85%-105%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18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Haven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85%-105%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AED8"/>
                </a:solidFill>
              </a:rPr>
              <a:t>Thank you!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 Meeting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Wednesday, May 11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10am - Noon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AED8"/>
                </a:solidFill>
              </a:rPr>
              <a:t>Content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Content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Content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Content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Content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Ending Veteran Homelessness Initiative</a:t>
            </a:r>
            <a:endParaRPr lang="en-US" sz="3600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44774"/>
              </p:ext>
            </p:extLst>
          </p:nvPr>
        </p:nvGraphicFramePr>
        <p:xfrm>
          <a:off x="1524000" y="1417638"/>
          <a:ext cx="6096000" cy="416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5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Ending Veteran Homelessness Initiative</a:t>
            </a:r>
            <a:endParaRPr lang="en-US" sz="3600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417638"/>
            <a:ext cx="69416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AED8"/>
                </a:solidFill>
              </a:rPr>
              <a:t>Ending Veteran Homelessness Initiative</a:t>
            </a:r>
            <a:endParaRPr lang="en-US" sz="3600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Connecting Veterans to PSH – the sole use of HMIS instead of the Central Referral System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30106"/>
            <a:ext cx="4126064" cy="34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AED8"/>
                </a:solidFill>
              </a:rPr>
              <a:t>Zero:2016 </a:t>
            </a:r>
            <a:br>
              <a:rPr lang="en-US" b="1" dirty="0" smtClean="0">
                <a:solidFill>
                  <a:srgbClr val="00AED8"/>
                </a:solidFill>
              </a:rPr>
            </a:br>
            <a:r>
              <a:rPr lang="en-US" b="1" dirty="0" smtClean="0">
                <a:solidFill>
                  <a:srgbClr val="00AED8"/>
                </a:solidFill>
              </a:rPr>
              <a:t>Ending Chronic Homelessness</a:t>
            </a:r>
            <a:endParaRPr lang="en-US" b="1" dirty="0">
              <a:solidFill>
                <a:srgbClr val="00AE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76400"/>
            <a:ext cx="8565214" cy="37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AED8"/>
                </a:solidFill>
              </a:rPr>
              <a:t>Zero:2016 </a:t>
            </a:r>
            <a:br>
              <a:rPr lang="en-US" b="1" dirty="0">
                <a:solidFill>
                  <a:srgbClr val="00AED8"/>
                </a:solidFill>
              </a:rPr>
            </a:br>
            <a:r>
              <a:rPr lang="en-US" b="1" dirty="0">
                <a:solidFill>
                  <a:srgbClr val="00AED8"/>
                </a:solidFill>
              </a:rPr>
              <a:t>Ending Chronic Homelessness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268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82" y="1600200"/>
            <a:ext cx="6476999" cy="42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AED8"/>
                </a:solidFill>
              </a:rPr>
              <a:t>Zero:2016 </a:t>
            </a:r>
            <a:br>
              <a:rPr lang="en-US" sz="4000" b="1" dirty="0">
                <a:solidFill>
                  <a:srgbClr val="00AED8"/>
                </a:solidFill>
              </a:rPr>
            </a:br>
            <a:r>
              <a:rPr lang="en-US" sz="4000" b="1" dirty="0">
                <a:solidFill>
                  <a:srgbClr val="00AED8"/>
                </a:solidFill>
              </a:rPr>
              <a:t>Ending Chronic Homelessness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Date started:  Enter the actual or </a:t>
            </a:r>
            <a:r>
              <a:rPr lang="en-US" i="1" dirty="0">
                <a:solidFill>
                  <a:prstClr val="white">
                    <a:lumMod val="50000"/>
                  </a:prstClr>
                </a:solidFill>
              </a:rPr>
              <a:t>approximate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date the client started staying in their homeless situation from which they entered your project</a:t>
            </a:r>
            <a:endParaRPr lang="en-US" i="1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05200"/>
            <a:ext cx="3907875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AED8"/>
                </a:solidFill>
              </a:rPr>
              <a:t>Zero:2016 </a:t>
            </a:r>
            <a:br>
              <a:rPr lang="en-US" sz="4000" b="1" dirty="0">
                <a:solidFill>
                  <a:srgbClr val="00AED8"/>
                </a:solidFill>
              </a:rPr>
            </a:br>
            <a:r>
              <a:rPr lang="en-US" sz="4000" b="1" dirty="0">
                <a:solidFill>
                  <a:srgbClr val="00AED8"/>
                </a:solidFill>
              </a:rPr>
              <a:t>Ending Chronic Homelessness</a:t>
            </a:r>
            <a:endParaRPr lang="en-US" b="1" dirty="0">
              <a:solidFill>
                <a:srgbClr val="00AED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Date Started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46768"/>
            <a:ext cx="6934200" cy="45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  <a:fontScheme name="Metropolitan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Metropolitan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00000"/>
              <a:lumMod val="110000"/>
            </a:schemeClr>
          </a:gs>
          <a:gs pos="50000">
            <a:schemeClr val="phClr">
              <a:tint val="75000"/>
              <a:satMod val="101000"/>
              <a:lumMod val="105000"/>
            </a:schemeClr>
          </a:gs>
          <a:gs pos="100000">
            <a:schemeClr val="phClr">
              <a:tint val="82000"/>
              <a:satMod val="104000"/>
              <a:lumMod val="105000"/>
            </a:schemeClr>
          </a:gs>
        </a:gsLst>
        <a:lin ang="2700000" scaled="0"/>
      </a:gradFill>
      <a:gradFill rotWithShape="1">
        <a:gsLst>
          <a:gs pos="0">
            <a:schemeClr val="phClr">
              <a:tint val="97000"/>
              <a:satMod val="100000"/>
              <a:lumMod val="102000"/>
            </a:schemeClr>
          </a:gs>
          <a:gs pos="50000">
            <a:schemeClr val="phClr">
              <a:shade val="100000"/>
              <a:satMod val="100000"/>
              <a:lumMod val="100000"/>
            </a:schemeClr>
          </a:gs>
          <a:gs pos="100000">
            <a:schemeClr val="phClr">
              <a:shade val="80000"/>
              <a:satMod val="100000"/>
              <a:lumMod val="99000"/>
            </a:schemeClr>
          </a:gs>
        </a:gsLst>
        <a:lin ang="27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solidFill>
        <a:schemeClr val="phClr">
          <a:shade val="95000"/>
          <a:satMod val="170000"/>
        </a:schemeClr>
      </a:soli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591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Agency Technical Administrator (ATA) Team Meeting</vt:lpstr>
      <vt:lpstr>Ending Veteran Homelessness Initiative</vt:lpstr>
      <vt:lpstr>Ending Veteran Homelessness Initiative</vt:lpstr>
      <vt:lpstr>Ending Veteran Homelessness Initiative</vt:lpstr>
      <vt:lpstr>Ending Veteran Homelessness Initiative</vt:lpstr>
      <vt:lpstr>Zero:2016  Ending Chronic Homelessness</vt:lpstr>
      <vt:lpstr>Zero:2016  Ending Chronic Homelessness</vt:lpstr>
      <vt:lpstr>Zero:2016  Ending Chronic Homelessness</vt:lpstr>
      <vt:lpstr>Zero:2016  Ending Chronic Homelessness</vt:lpstr>
      <vt:lpstr>Total number of months homeless on the street, in ES or SH in past three years</vt:lpstr>
      <vt:lpstr>How HMIS Can Help</vt:lpstr>
      <vt:lpstr>Point in Time Count (PIT)</vt:lpstr>
      <vt:lpstr>Quarterly Data Quality Assessment Process:</vt:lpstr>
      <vt:lpstr>Quarterly Data Quality Assessment Process:</vt:lpstr>
      <vt:lpstr>Quarterly Data Quality Assessment Process: Missing Data Rates for Submitted Reports</vt:lpstr>
      <vt:lpstr>Quarterly Data Quality Assessment Process: Bed Utilization</vt:lpstr>
      <vt:lpstr>Quarterly Data Quality Assessment Process: Bed Utilization</vt:lpstr>
      <vt:lpstr>Quarterly Data Quality Assessment Process: Bed Utilization</vt:lpstr>
      <vt:lpstr>Quarterly Data Quality Assessment Process:</vt:lpstr>
      <vt:lpstr>Quarterly Data Quality Assessment Process:</vt:lpstr>
      <vt:lpstr>Thank you!</vt:lpstr>
      <vt:lpstr>Content</vt:lpstr>
    </vt:vector>
  </TitlesOfParts>
  <Company>Emergency Fund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Lydia Stazen Michael</dc:creator>
  <cp:lastModifiedBy>Kimberly Schmitt</cp:lastModifiedBy>
  <cp:revision>32</cp:revision>
  <dcterms:created xsi:type="dcterms:W3CDTF">2015-05-01T17:30:00Z</dcterms:created>
  <dcterms:modified xsi:type="dcterms:W3CDTF">2016-03-30T20:25:38Z</dcterms:modified>
</cp:coreProperties>
</file>